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handoutMasterIdLst>
    <p:handoutMasterId r:id="rId29"/>
  </p:handoutMasterIdLst>
  <p:sldIdLst>
    <p:sldId id="258" r:id="rId2"/>
    <p:sldId id="544" r:id="rId3"/>
    <p:sldId id="563" r:id="rId4"/>
    <p:sldId id="263" r:id="rId5"/>
    <p:sldId id="540" r:id="rId6"/>
    <p:sldId id="541" r:id="rId7"/>
    <p:sldId id="571" r:id="rId8"/>
    <p:sldId id="547" r:id="rId9"/>
    <p:sldId id="566" r:id="rId10"/>
    <p:sldId id="572" r:id="rId11"/>
    <p:sldId id="574" r:id="rId12"/>
    <p:sldId id="576" r:id="rId13"/>
    <p:sldId id="575" r:id="rId14"/>
    <p:sldId id="577" r:id="rId15"/>
    <p:sldId id="578" r:id="rId16"/>
    <p:sldId id="579" r:id="rId17"/>
    <p:sldId id="580" r:id="rId18"/>
    <p:sldId id="587" r:id="rId19"/>
    <p:sldId id="588" r:id="rId20"/>
    <p:sldId id="581" r:id="rId21"/>
    <p:sldId id="582" r:id="rId22"/>
    <p:sldId id="586" r:id="rId23"/>
    <p:sldId id="583" r:id="rId24"/>
    <p:sldId id="584" r:id="rId25"/>
    <p:sldId id="585" r:id="rId26"/>
    <p:sldId id="280" r:id="rId27"/>
  </p:sldIdLst>
  <p:sldSz cx="12192000" cy="6858000"/>
  <p:notesSz cx="6724650" cy="97742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ena Rakić" initials="MR" lastIdx="1" clrIdx="0">
    <p:extLst>
      <p:ext uri="{19B8F6BF-5375-455C-9EA6-DF929625EA0E}">
        <p15:presenceInfo xmlns:p15="http://schemas.microsoft.com/office/powerpoint/2012/main" userId="Magdalena Rakić" providerId="None"/>
      </p:ext>
    </p:extLst>
  </p:cmAuthor>
  <p:cmAuthor id="2" name="Iva Jukić Katana" initials="IJK" lastIdx="11" clrIdx="1">
    <p:extLst>
      <p:ext uri="{19B8F6BF-5375-455C-9EA6-DF929625EA0E}">
        <p15:presenceInfo xmlns:p15="http://schemas.microsoft.com/office/powerpoint/2012/main" userId="S-1-5-21-2051559354-425281599-860360866-4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AD9"/>
    <a:srgbClr val="1F4E79"/>
    <a:srgbClr val="9DC3E6"/>
    <a:srgbClr val="CFD5EA"/>
    <a:srgbClr val="E9EBF5"/>
    <a:srgbClr val="FFFFFF"/>
    <a:srgbClr val="FB9189"/>
    <a:srgbClr val="889FC8"/>
    <a:srgbClr val="9EBD8A"/>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Svijetli stil 1 - Isticanj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vijetli stil 3 - Isticanj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Srednji stil 4 - Istic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28" autoAdjust="0"/>
    <p:restoredTop sz="94660"/>
  </p:normalViewPr>
  <p:slideViewPr>
    <p:cSldViewPr snapToGrid="0">
      <p:cViewPr varScale="1">
        <p:scale>
          <a:sx n="115" d="100"/>
          <a:sy n="115" d="100"/>
        </p:scale>
        <p:origin x="5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14650" cy="490538"/>
          </a:xfrm>
          <a:prstGeom prst="rect">
            <a:avLst/>
          </a:prstGeom>
        </p:spPr>
        <p:txBody>
          <a:bodyPr vert="horz" lIns="91429" tIns="45714" rIns="91429" bIns="45714" rtlCol="0"/>
          <a:lstStyle>
            <a:lvl1pPr algn="l">
              <a:defRPr sz="1200"/>
            </a:lvl1pPr>
          </a:lstStyle>
          <a:p>
            <a:endParaRPr lang="hr-HR"/>
          </a:p>
        </p:txBody>
      </p:sp>
      <p:sp>
        <p:nvSpPr>
          <p:cNvPr id="3" name="Rezervirano mjesto datuma 2"/>
          <p:cNvSpPr>
            <a:spLocks noGrp="1"/>
          </p:cNvSpPr>
          <p:nvPr>
            <p:ph type="dt" sz="quarter" idx="1"/>
          </p:nvPr>
        </p:nvSpPr>
        <p:spPr>
          <a:xfrm>
            <a:off x="3808413" y="0"/>
            <a:ext cx="2914650" cy="490538"/>
          </a:xfrm>
          <a:prstGeom prst="rect">
            <a:avLst/>
          </a:prstGeom>
        </p:spPr>
        <p:txBody>
          <a:bodyPr vert="horz" lIns="91429" tIns="45714" rIns="91429" bIns="45714" rtlCol="0"/>
          <a:lstStyle>
            <a:lvl1pPr algn="r">
              <a:defRPr sz="1200"/>
            </a:lvl1pPr>
          </a:lstStyle>
          <a:p>
            <a:fld id="{06DA500C-EBE3-402D-82B7-6029487275A8}" type="datetimeFigureOut">
              <a:rPr lang="hr-HR" smtClean="0"/>
              <a:t>10.10.2025</a:t>
            </a:fld>
            <a:endParaRPr lang="hr-HR"/>
          </a:p>
        </p:txBody>
      </p:sp>
      <p:sp>
        <p:nvSpPr>
          <p:cNvPr id="4" name="Rezervirano mjesto podnožja 3"/>
          <p:cNvSpPr>
            <a:spLocks noGrp="1"/>
          </p:cNvSpPr>
          <p:nvPr>
            <p:ph type="ftr" sz="quarter" idx="2"/>
          </p:nvPr>
        </p:nvSpPr>
        <p:spPr>
          <a:xfrm>
            <a:off x="0" y="9283700"/>
            <a:ext cx="2914650" cy="490538"/>
          </a:xfrm>
          <a:prstGeom prst="rect">
            <a:avLst/>
          </a:prstGeom>
        </p:spPr>
        <p:txBody>
          <a:bodyPr vert="horz" lIns="91429" tIns="45714" rIns="91429" bIns="45714"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08413" y="9283700"/>
            <a:ext cx="2914650" cy="490538"/>
          </a:xfrm>
          <a:prstGeom prst="rect">
            <a:avLst/>
          </a:prstGeom>
        </p:spPr>
        <p:txBody>
          <a:bodyPr vert="horz" lIns="91429" tIns="45714" rIns="91429" bIns="45714" rtlCol="0" anchor="b"/>
          <a:lstStyle>
            <a:lvl1pPr algn="r">
              <a:defRPr sz="1200"/>
            </a:lvl1pPr>
          </a:lstStyle>
          <a:p>
            <a:fld id="{AEDA9F5A-0542-460A-896F-86E423E6BE47}" type="slidenum">
              <a:rPr lang="hr-HR" smtClean="0"/>
              <a:t>‹#›</a:t>
            </a:fld>
            <a:endParaRPr lang="hr-HR"/>
          </a:p>
        </p:txBody>
      </p:sp>
    </p:spTree>
    <p:extLst>
      <p:ext uri="{BB962C8B-B14F-4D97-AF65-F5344CB8AC3E}">
        <p14:creationId xmlns:p14="http://schemas.microsoft.com/office/powerpoint/2010/main" val="149132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0"/>
            <a:ext cx="2914015" cy="490409"/>
          </a:xfrm>
          <a:prstGeom prst="rect">
            <a:avLst/>
          </a:prstGeom>
        </p:spPr>
        <p:txBody>
          <a:bodyPr vert="horz" lIns="91429" tIns="45714" rIns="91429" bIns="45714" rtlCol="0"/>
          <a:lstStyle>
            <a:lvl1pPr algn="l">
              <a:defRPr sz="1200"/>
            </a:lvl1pPr>
          </a:lstStyle>
          <a:p>
            <a:endParaRPr lang="hr-HR"/>
          </a:p>
        </p:txBody>
      </p:sp>
      <p:sp>
        <p:nvSpPr>
          <p:cNvPr id="3" name="Rezervirano mjesto datuma 2"/>
          <p:cNvSpPr>
            <a:spLocks noGrp="1"/>
          </p:cNvSpPr>
          <p:nvPr>
            <p:ph type="dt" idx="1"/>
          </p:nvPr>
        </p:nvSpPr>
        <p:spPr>
          <a:xfrm>
            <a:off x="3809079" y="0"/>
            <a:ext cx="2914015" cy="490409"/>
          </a:xfrm>
          <a:prstGeom prst="rect">
            <a:avLst/>
          </a:prstGeom>
        </p:spPr>
        <p:txBody>
          <a:bodyPr vert="horz" lIns="91429" tIns="45714" rIns="91429" bIns="45714" rtlCol="0"/>
          <a:lstStyle>
            <a:lvl1pPr algn="r">
              <a:defRPr sz="1200"/>
            </a:lvl1pPr>
          </a:lstStyle>
          <a:p>
            <a:fld id="{AFA9B9E8-1F48-42FF-AC1B-F008AD904D12}" type="datetimeFigureOut">
              <a:rPr lang="hr-HR" smtClean="0"/>
              <a:t>10.10.2025</a:t>
            </a:fld>
            <a:endParaRPr lang="hr-HR"/>
          </a:p>
        </p:txBody>
      </p:sp>
      <p:sp>
        <p:nvSpPr>
          <p:cNvPr id="4" name="Rezervirano mjesto slike slajda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29" tIns="45714" rIns="91429" bIns="45714" rtlCol="0" anchor="ctr"/>
          <a:lstStyle/>
          <a:p>
            <a:endParaRPr lang="hr-HR"/>
          </a:p>
        </p:txBody>
      </p:sp>
      <p:sp>
        <p:nvSpPr>
          <p:cNvPr id="5" name="Rezervirano mjesto bilježaka 4"/>
          <p:cNvSpPr>
            <a:spLocks noGrp="1"/>
          </p:cNvSpPr>
          <p:nvPr>
            <p:ph type="body" sz="quarter" idx="3"/>
          </p:nvPr>
        </p:nvSpPr>
        <p:spPr>
          <a:xfrm>
            <a:off x="672465" y="4703852"/>
            <a:ext cx="5379720" cy="3848606"/>
          </a:xfrm>
          <a:prstGeom prst="rect">
            <a:avLst/>
          </a:prstGeom>
        </p:spPr>
        <p:txBody>
          <a:bodyPr vert="horz" lIns="91429" tIns="45714" rIns="91429" bIns="45714"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1" y="9283830"/>
            <a:ext cx="2914015" cy="490408"/>
          </a:xfrm>
          <a:prstGeom prst="rect">
            <a:avLst/>
          </a:prstGeom>
        </p:spPr>
        <p:txBody>
          <a:bodyPr vert="horz" lIns="91429" tIns="45714" rIns="91429" bIns="45714"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09079" y="9283830"/>
            <a:ext cx="2914015" cy="490408"/>
          </a:xfrm>
          <a:prstGeom prst="rect">
            <a:avLst/>
          </a:prstGeom>
        </p:spPr>
        <p:txBody>
          <a:bodyPr vert="horz" lIns="91429" tIns="45714" rIns="91429" bIns="45714" rtlCol="0" anchor="b"/>
          <a:lstStyle>
            <a:lvl1pPr algn="r">
              <a:defRPr sz="1200"/>
            </a:lvl1pPr>
          </a:lstStyle>
          <a:p>
            <a:fld id="{4BC7BC7C-FCF8-407A-9B0E-C743A7DF7049}" type="slidenum">
              <a:rPr lang="hr-HR" smtClean="0"/>
              <a:t>‹#›</a:t>
            </a:fld>
            <a:endParaRPr lang="hr-HR"/>
          </a:p>
        </p:txBody>
      </p:sp>
    </p:spTree>
    <p:extLst>
      <p:ext uri="{BB962C8B-B14F-4D97-AF65-F5344CB8AC3E}">
        <p14:creationId xmlns:p14="http://schemas.microsoft.com/office/powerpoint/2010/main" val="124345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Poštovane dame</a:t>
            </a:r>
            <a:r>
              <a:rPr lang="hr-HR" baseline="0" dirty="0"/>
              <a:t> i gospodo, poštovani predstavnici organizatora,</a:t>
            </a:r>
          </a:p>
          <a:p>
            <a:endParaRPr lang="hr-HR" baseline="0" dirty="0"/>
          </a:p>
          <a:p>
            <a:r>
              <a:rPr lang="hr-HR" baseline="0" dirty="0"/>
              <a:t>Izuzetno mi je drago pozdraviti vas u ime ministra financija, ali i osobno na ovoj tradicionalnoj konferenciji koja okuplja predstavnike hrvatskog financijskog sektora.</a:t>
            </a:r>
          </a:p>
          <a:p>
            <a:endParaRPr lang="hr-HR" baseline="0" dirty="0"/>
          </a:p>
          <a:p>
            <a:r>
              <a:rPr lang="hr-HR" baseline="0" dirty="0"/>
              <a:t>Već treću godinu zaredom ova konferencija predstavlja priliku da raspravljamo o temama povezanim sa SO za razvoj tržišta kapitala, a nakon što je SO javno predstavljen u veljači ove godine, a potom i usvojen od strane Vlade RH u ožujku, smisao današnjeg izlaganja je informirati vas aktualnim događanjima vezanim uz implementaciju. </a:t>
            </a:r>
          </a:p>
        </p:txBody>
      </p:sp>
      <p:sp>
        <p:nvSpPr>
          <p:cNvPr id="4" name="Rezervirano mjesto broja slajda 3"/>
          <p:cNvSpPr>
            <a:spLocks noGrp="1"/>
          </p:cNvSpPr>
          <p:nvPr>
            <p:ph type="sldNum" sz="quarter" idx="10"/>
          </p:nvPr>
        </p:nvSpPr>
        <p:spPr/>
        <p:txBody>
          <a:bodyPr/>
          <a:lstStyle/>
          <a:p>
            <a:fld id="{9D626DBC-55CA-48CC-97FB-FE1C857FE237}" type="slidenum">
              <a:rPr lang="en-GB" smtClean="0"/>
              <a:t>1</a:t>
            </a:fld>
            <a:endParaRPr lang="en-GB"/>
          </a:p>
        </p:txBody>
      </p:sp>
    </p:spTree>
    <p:extLst>
      <p:ext uri="{BB962C8B-B14F-4D97-AF65-F5344CB8AC3E}">
        <p14:creationId xmlns:p14="http://schemas.microsoft.com/office/powerpoint/2010/main" val="186208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15</a:t>
            </a:fld>
            <a:endParaRPr lang="en-GB"/>
          </a:p>
        </p:txBody>
      </p:sp>
    </p:spTree>
    <p:extLst>
      <p:ext uri="{BB962C8B-B14F-4D97-AF65-F5344CB8AC3E}">
        <p14:creationId xmlns:p14="http://schemas.microsoft.com/office/powerpoint/2010/main" val="164860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16</a:t>
            </a:fld>
            <a:endParaRPr lang="en-GB"/>
          </a:p>
        </p:txBody>
      </p:sp>
    </p:spTree>
    <p:extLst>
      <p:ext uri="{BB962C8B-B14F-4D97-AF65-F5344CB8AC3E}">
        <p14:creationId xmlns:p14="http://schemas.microsoft.com/office/powerpoint/2010/main" val="77175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17</a:t>
            </a:fld>
            <a:endParaRPr lang="en-GB"/>
          </a:p>
        </p:txBody>
      </p:sp>
    </p:spTree>
    <p:extLst>
      <p:ext uri="{BB962C8B-B14F-4D97-AF65-F5344CB8AC3E}">
        <p14:creationId xmlns:p14="http://schemas.microsoft.com/office/powerpoint/2010/main" val="58349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18</a:t>
            </a:fld>
            <a:endParaRPr lang="en-GB"/>
          </a:p>
        </p:txBody>
      </p:sp>
    </p:spTree>
    <p:extLst>
      <p:ext uri="{BB962C8B-B14F-4D97-AF65-F5344CB8AC3E}">
        <p14:creationId xmlns:p14="http://schemas.microsoft.com/office/powerpoint/2010/main" val="193988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19</a:t>
            </a:fld>
            <a:endParaRPr lang="en-GB"/>
          </a:p>
        </p:txBody>
      </p:sp>
    </p:spTree>
    <p:extLst>
      <p:ext uri="{BB962C8B-B14F-4D97-AF65-F5344CB8AC3E}">
        <p14:creationId xmlns:p14="http://schemas.microsoft.com/office/powerpoint/2010/main" val="5180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20</a:t>
            </a:fld>
            <a:endParaRPr lang="en-GB"/>
          </a:p>
        </p:txBody>
      </p:sp>
    </p:spTree>
    <p:extLst>
      <p:ext uri="{BB962C8B-B14F-4D97-AF65-F5344CB8AC3E}">
        <p14:creationId xmlns:p14="http://schemas.microsoft.com/office/powerpoint/2010/main" val="386988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21</a:t>
            </a:fld>
            <a:endParaRPr lang="en-GB"/>
          </a:p>
        </p:txBody>
      </p:sp>
    </p:spTree>
    <p:extLst>
      <p:ext uri="{BB962C8B-B14F-4D97-AF65-F5344CB8AC3E}">
        <p14:creationId xmlns:p14="http://schemas.microsoft.com/office/powerpoint/2010/main" val="302166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22</a:t>
            </a:fld>
            <a:endParaRPr lang="en-GB"/>
          </a:p>
        </p:txBody>
      </p:sp>
    </p:spTree>
    <p:extLst>
      <p:ext uri="{BB962C8B-B14F-4D97-AF65-F5344CB8AC3E}">
        <p14:creationId xmlns:p14="http://schemas.microsoft.com/office/powerpoint/2010/main" val="239655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23</a:t>
            </a:fld>
            <a:endParaRPr lang="en-GB"/>
          </a:p>
        </p:txBody>
      </p:sp>
    </p:spTree>
    <p:extLst>
      <p:ext uri="{BB962C8B-B14F-4D97-AF65-F5344CB8AC3E}">
        <p14:creationId xmlns:p14="http://schemas.microsoft.com/office/powerpoint/2010/main" val="367255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24</a:t>
            </a:fld>
            <a:endParaRPr lang="en-GB"/>
          </a:p>
        </p:txBody>
      </p:sp>
    </p:spTree>
    <p:extLst>
      <p:ext uri="{BB962C8B-B14F-4D97-AF65-F5344CB8AC3E}">
        <p14:creationId xmlns:p14="http://schemas.microsoft.com/office/powerpoint/2010/main" val="303046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Stupovi strategije</a:t>
            </a:r>
            <a:r>
              <a:rPr lang="hr-HR" baseline="0" dirty="0"/>
              <a:t> i dogovor oko aktivnosti usmjeren je na jasno definirani cilj:</a:t>
            </a:r>
            <a:endParaRPr lang="hr-HR" dirty="0"/>
          </a:p>
        </p:txBody>
      </p:sp>
      <p:sp>
        <p:nvSpPr>
          <p:cNvPr id="4" name="Rezervirano mjesto broja slajda 3"/>
          <p:cNvSpPr>
            <a:spLocks noGrp="1"/>
          </p:cNvSpPr>
          <p:nvPr>
            <p:ph type="sldNum" sz="quarter" idx="10"/>
          </p:nvPr>
        </p:nvSpPr>
        <p:spPr/>
        <p:txBody>
          <a:bodyPr/>
          <a:lstStyle/>
          <a:p>
            <a:fld id="{86BEF280-5036-4592-A60A-80B4F8FB5E4B}" type="slidenum">
              <a:rPr lang="hr-HR" smtClean="0"/>
              <a:t>2</a:t>
            </a:fld>
            <a:endParaRPr lang="hr-HR"/>
          </a:p>
        </p:txBody>
      </p:sp>
    </p:spTree>
    <p:extLst>
      <p:ext uri="{BB962C8B-B14F-4D97-AF65-F5344CB8AC3E}">
        <p14:creationId xmlns:p14="http://schemas.microsoft.com/office/powerpoint/2010/main" val="11197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25</a:t>
            </a:fld>
            <a:endParaRPr lang="en-GB"/>
          </a:p>
        </p:txBody>
      </p:sp>
    </p:spTree>
    <p:extLst>
      <p:ext uri="{BB962C8B-B14F-4D97-AF65-F5344CB8AC3E}">
        <p14:creationId xmlns:p14="http://schemas.microsoft.com/office/powerpoint/2010/main" val="104028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Poštovane dame</a:t>
            </a:r>
            <a:r>
              <a:rPr lang="hr-HR" baseline="0" dirty="0"/>
              <a:t> i gospodo, poštovani predstavnici organizatora,</a:t>
            </a:r>
          </a:p>
          <a:p>
            <a:endParaRPr lang="hr-HR" baseline="0" dirty="0"/>
          </a:p>
          <a:p>
            <a:r>
              <a:rPr lang="hr-HR" baseline="0" dirty="0"/>
              <a:t>Izuzetno mi je drago pozdraviti vas u ime ministra financija, ali i osobno na ovoj tradicionalnoj konferenciji koja okuplja predstavnike hrvatskog financijskog sektora.</a:t>
            </a:r>
          </a:p>
          <a:p>
            <a:endParaRPr lang="hr-HR" baseline="0" dirty="0"/>
          </a:p>
          <a:p>
            <a:r>
              <a:rPr lang="hr-HR" baseline="0" dirty="0"/>
              <a:t>Već treću godinu zaredom ova konferencija predstavlja priliku da raspravljamo o temama povezanim sa SO za razvoj tržišta kapitala, a nakon što je SO javno predstavljen u veljači ove godine, a potom i usvojen od strane Vlade RH u ožujku, smisao današnjeg izlaganja je informirati vas aktualnim događanjima vezanim uz implementaciju. </a:t>
            </a:r>
          </a:p>
        </p:txBody>
      </p:sp>
      <p:sp>
        <p:nvSpPr>
          <p:cNvPr id="4" name="Rezervirano mjesto broja slajda 3"/>
          <p:cNvSpPr>
            <a:spLocks noGrp="1"/>
          </p:cNvSpPr>
          <p:nvPr>
            <p:ph type="sldNum" sz="quarter" idx="10"/>
          </p:nvPr>
        </p:nvSpPr>
        <p:spPr/>
        <p:txBody>
          <a:bodyPr/>
          <a:lstStyle/>
          <a:p>
            <a:fld id="{9D626DBC-55CA-48CC-97FB-FE1C857FE237}" type="slidenum">
              <a:rPr lang="en-GB" smtClean="0"/>
              <a:t>26</a:t>
            </a:fld>
            <a:endParaRPr lang="en-GB"/>
          </a:p>
        </p:txBody>
      </p:sp>
    </p:spTree>
    <p:extLst>
      <p:ext uri="{BB962C8B-B14F-4D97-AF65-F5344CB8AC3E}">
        <p14:creationId xmlns:p14="http://schemas.microsoft.com/office/powerpoint/2010/main" val="345132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8</a:t>
            </a:fld>
            <a:endParaRPr lang="en-GB"/>
          </a:p>
        </p:txBody>
      </p:sp>
    </p:spTree>
    <p:extLst>
      <p:ext uri="{BB962C8B-B14F-4D97-AF65-F5344CB8AC3E}">
        <p14:creationId xmlns:p14="http://schemas.microsoft.com/office/powerpoint/2010/main" val="187135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9</a:t>
            </a:fld>
            <a:endParaRPr lang="en-GB"/>
          </a:p>
        </p:txBody>
      </p:sp>
    </p:spTree>
    <p:extLst>
      <p:ext uri="{BB962C8B-B14F-4D97-AF65-F5344CB8AC3E}">
        <p14:creationId xmlns:p14="http://schemas.microsoft.com/office/powerpoint/2010/main" val="33537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10</a:t>
            </a:fld>
            <a:endParaRPr lang="en-GB"/>
          </a:p>
        </p:txBody>
      </p:sp>
    </p:spTree>
    <p:extLst>
      <p:ext uri="{BB962C8B-B14F-4D97-AF65-F5344CB8AC3E}">
        <p14:creationId xmlns:p14="http://schemas.microsoft.com/office/powerpoint/2010/main" val="146645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11</a:t>
            </a:fld>
            <a:endParaRPr lang="en-GB"/>
          </a:p>
        </p:txBody>
      </p:sp>
    </p:spTree>
    <p:extLst>
      <p:ext uri="{BB962C8B-B14F-4D97-AF65-F5344CB8AC3E}">
        <p14:creationId xmlns:p14="http://schemas.microsoft.com/office/powerpoint/2010/main" val="330488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12</a:t>
            </a:fld>
            <a:endParaRPr lang="en-GB"/>
          </a:p>
        </p:txBody>
      </p:sp>
    </p:spTree>
    <p:extLst>
      <p:ext uri="{BB962C8B-B14F-4D97-AF65-F5344CB8AC3E}">
        <p14:creationId xmlns:p14="http://schemas.microsoft.com/office/powerpoint/2010/main" val="410613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13</a:t>
            </a:fld>
            <a:endParaRPr lang="en-GB"/>
          </a:p>
        </p:txBody>
      </p:sp>
    </p:spTree>
    <p:extLst>
      <p:ext uri="{BB962C8B-B14F-4D97-AF65-F5344CB8AC3E}">
        <p14:creationId xmlns:p14="http://schemas.microsoft.com/office/powerpoint/2010/main" val="63829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9D626DBC-55CA-48CC-97FB-FE1C857FE237}" type="slidenum">
              <a:rPr lang="en-GB" smtClean="0"/>
              <a:t>14</a:t>
            </a:fld>
            <a:endParaRPr lang="en-GB"/>
          </a:p>
        </p:txBody>
      </p:sp>
    </p:spTree>
    <p:extLst>
      <p:ext uri="{BB962C8B-B14F-4D97-AF65-F5344CB8AC3E}">
        <p14:creationId xmlns:p14="http://schemas.microsoft.com/office/powerpoint/2010/main" val="18364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D387159B-445B-45A7-AF09-F485BB5074F0}" type="datetimeFigureOut">
              <a:rPr lang="hr-HR" smtClean="0"/>
              <a:t>10.10.2025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310983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D387159B-445B-45A7-AF09-F485BB5074F0}" type="datetimeFigureOut">
              <a:rPr lang="hr-HR" smtClean="0"/>
              <a:t>10.10.2025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414914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D387159B-445B-45A7-AF09-F485BB5074F0}" type="datetimeFigureOut">
              <a:rPr lang="hr-HR" smtClean="0"/>
              <a:t>10.10.2025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156905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D387159B-445B-45A7-AF09-F485BB5074F0}" type="datetimeFigureOut">
              <a:rPr lang="hr-HR" smtClean="0"/>
              <a:t>10.10.2025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76853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D387159B-445B-45A7-AF09-F485BB5074F0}" type="datetimeFigureOut">
              <a:rPr lang="hr-HR" smtClean="0"/>
              <a:t>10.10.2025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2271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D387159B-445B-45A7-AF09-F485BB5074F0}" type="datetimeFigureOut">
              <a:rPr lang="hr-HR" smtClean="0"/>
              <a:t>10.10.2025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208008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D387159B-445B-45A7-AF09-F485BB5074F0}" type="datetimeFigureOut">
              <a:rPr lang="hr-HR" smtClean="0"/>
              <a:t>10.10.2025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395078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D387159B-445B-45A7-AF09-F485BB5074F0}" type="datetimeFigureOut">
              <a:rPr lang="hr-HR" smtClean="0"/>
              <a:t>10.10.2025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183069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D387159B-445B-45A7-AF09-F485BB5074F0}" type="datetimeFigureOut">
              <a:rPr lang="hr-HR" smtClean="0"/>
              <a:t>10.10.2025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297964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D387159B-445B-45A7-AF09-F485BB5074F0}" type="datetimeFigureOut">
              <a:rPr lang="hr-HR" smtClean="0"/>
              <a:t>10.10.2025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83248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D387159B-445B-45A7-AF09-F485BB5074F0}" type="datetimeFigureOut">
              <a:rPr lang="hr-HR" smtClean="0"/>
              <a:t>10.10.2025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48F9F22-7E7E-4F4B-A959-A34D59182D39}" type="slidenum">
              <a:rPr lang="hr-HR" smtClean="0"/>
              <a:t>‹#›</a:t>
            </a:fld>
            <a:endParaRPr lang="hr-HR"/>
          </a:p>
        </p:txBody>
      </p:sp>
    </p:spTree>
    <p:extLst>
      <p:ext uri="{BB962C8B-B14F-4D97-AF65-F5344CB8AC3E}">
        <p14:creationId xmlns:p14="http://schemas.microsoft.com/office/powerpoint/2010/main" val="152476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159B-445B-45A7-AF09-F485BB5074F0}" type="datetimeFigureOut">
              <a:rPr lang="hr-HR" smtClean="0"/>
              <a:t>10.10.2025</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F9F22-7E7E-4F4B-A959-A34D59182D39}" type="slidenum">
              <a:rPr lang="hr-HR" smtClean="0"/>
              <a:t>‹#›</a:t>
            </a:fld>
            <a:endParaRPr lang="hr-HR"/>
          </a:p>
        </p:txBody>
      </p:sp>
    </p:spTree>
    <p:extLst>
      <p:ext uri="{BB962C8B-B14F-4D97-AF65-F5344CB8AC3E}">
        <p14:creationId xmlns:p14="http://schemas.microsoft.com/office/powerpoint/2010/main" val="350182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fin.gov.hr/istaknute-teme/drzavna-riznica/priprema-proracuna/14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E225-0946-8C96-AC57-4A441FB24006}"/>
            </a:ext>
          </a:extLst>
        </p:cNvPr>
        <p:cNvGrpSpPr/>
        <p:nvPr/>
      </p:nvGrpSpPr>
      <p:grpSpPr>
        <a:xfrm>
          <a:off x="0" y="0"/>
          <a:ext cx="0" cy="0"/>
          <a:chOff x="0" y="0"/>
          <a:chExt cx="0" cy="0"/>
        </a:xfrm>
      </p:grpSpPr>
      <p:pic>
        <p:nvPicPr>
          <p:cNvPr id="2" name="Slika 1"/>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Lst>
          </a:blip>
          <a:srcRect t="8503" b="6186"/>
          <a:stretch/>
        </p:blipFill>
        <p:spPr>
          <a:xfrm>
            <a:off x="0" y="1"/>
            <a:ext cx="12289972" cy="6989736"/>
          </a:xfrm>
          <a:prstGeom prst="rect">
            <a:avLst/>
          </a:prstGeom>
        </p:spPr>
      </p:pic>
      <p:sp>
        <p:nvSpPr>
          <p:cNvPr id="7" name="Prostoručno 6"/>
          <p:cNvSpPr/>
          <p:nvPr/>
        </p:nvSpPr>
        <p:spPr>
          <a:xfrm>
            <a:off x="4897464" y="-29029"/>
            <a:ext cx="7392508" cy="7018766"/>
          </a:xfrm>
          <a:custGeom>
            <a:avLst/>
            <a:gdLst>
              <a:gd name="connsiteX0" fmla="*/ 2346752 w 7272978"/>
              <a:gd name="connsiteY0" fmla="*/ 0 h 6858000"/>
              <a:gd name="connsiteX1" fmla="*/ 7272978 w 7272978"/>
              <a:gd name="connsiteY1" fmla="*/ 0 h 6858000"/>
              <a:gd name="connsiteX2" fmla="*/ 7272978 w 7272978"/>
              <a:gd name="connsiteY2" fmla="*/ 6858000 h 6858000"/>
              <a:gd name="connsiteX3" fmla="*/ 0 w 727297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72978" h="6858000">
                <a:moveTo>
                  <a:pt x="2346752" y="0"/>
                </a:moveTo>
                <a:lnTo>
                  <a:pt x="7272978" y="0"/>
                </a:lnTo>
                <a:lnTo>
                  <a:pt x="7272978" y="6858000"/>
                </a:lnTo>
                <a:lnTo>
                  <a:pt x="0" y="6858000"/>
                </a:lnTo>
                <a:close/>
              </a:path>
            </a:pathLst>
          </a:custGeom>
          <a:solidFill>
            <a:srgbClr val="4472C4">
              <a:lumMod val="50000"/>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 name="Grupa 7"/>
          <p:cNvGrpSpPr/>
          <p:nvPr/>
        </p:nvGrpSpPr>
        <p:grpSpPr>
          <a:xfrm>
            <a:off x="6018053" y="2957706"/>
            <a:ext cx="6271919" cy="3570287"/>
            <a:chOff x="6019254" y="2890511"/>
            <a:chExt cx="6271919" cy="3570287"/>
          </a:xfrm>
        </p:grpSpPr>
        <p:sp>
          <p:nvSpPr>
            <p:cNvPr id="10" name="TekstniOkvir 9"/>
            <p:cNvSpPr txBox="1"/>
            <p:nvPr/>
          </p:nvSpPr>
          <p:spPr>
            <a:xfrm>
              <a:off x="6196373" y="2890511"/>
              <a:ext cx="6094800" cy="2062103"/>
            </a:xfrm>
            <a:prstGeom prst="rect">
              <a:avLst/>
            </a:prstGeom>
            <a:noFill/>
          </p:spPr>
          <p:txBody>
            <a:bodyPr wrap="square" rtlCol="0">
              <a:spAutoFit/>
            </a:bodyPr>
            <a:lstStyle/>
            <a:p>
              <a:pPr algn="ctr">
                <a:defRPr/>
              </a:pPr>
              <a:r>
                <a:rPr lang="pt-BR" sz="3200" b="1" dirty="0">
                  <a:solidFill>
                    <a:prstClr val="white"/>
                  </a:solidFill>
                  <a:latin typeface="Calibri" panose="020F0502020204030204" pitchFamily="34" charset="0"/>
                  <a:cs typeface="Calibri" panose="020F0502020204030204" pitchFamily="34" charset="0"/>
                </a:rPr>
                <a:t>Planiranje proračuna za razdoblje 2026.-2028. s naglaskom na nove izvore i podizvore financiranja i planiranja EU projekata</a:t>
              </a:r>
            </a:p>
          </p:txBody>
        </p:sp>
        <p:sp>
          <p:nvSpPr>
            <p:cNvPr id="11" name="Pravokutnik 10"/>
            <p:cNvSpPr/>
            <p:nvPr/>
          </p:nvSpPr>
          <p:spPr>
            <a:xfrm>
              <a:off x="6019254" y="5414358"/>
              <a:ext cx="6096001" cy="1046440"/>
            </a:xfrm>
            <a:prstGeom prst="rect">
              <a:avLst/>
            </a:prstGeom>
          </p:spPr>
          <p:txBody>
            <a:bodyPr wrap="square">
              <a:spAutoFit/>
            </a:bodyPr>
            <a:lstStyle/>
            <a:p>
              <a:pPr algn="ctr">
                <a:defRPr/>
              </a:pPr>
              <a:r>
                <a:rPr lang="hr-HR" sz="2200" b="1" dirty="0">
                  <a:solidFill>
                    <a:prstClr val="white"/>
                  </a:solidFill>
                  <a:latin typeface="Calibri" panose="020F0502020204030204" pitchFamily="34" charset="0"/>
                  <a:cs typeface="Calibri" panose="020F0502020204030204" pitchFamily="34" charset="0"/>
                </a:rPr>
                <a:t>Državna riznica</a:t>
              </a:r>
              <a:endParaRPr lang="hr-HR" sz="2000" dirty="0">
                <a:solidFill>
                  <a:prstClr val="white"/>
                </a:solidFill>
                <a:latin typeface="Arial" panose="020B0604020202020204" pitchFamily="34" charset="0"/>
                <a:cs typeface="Arial" panose="020B0604020202020204" pitchFamily="34" charset="0"/>
              </a:endParaRPr>
            </a:p>
            <a:p>
              <a:pPr algn="ctr">
                <a:defRPr/>
              </a:pPr>
              <a:endParaRPr lang="en-US" sz="2000" dirty="0">
                <a:solidFill>
                  <a:prstClr val="white"/>
                </a:solidFill>
                <a:latin typeface="Arial" panose="020B0604020202020204" pitchFamily="34" charset="0"/>
                <a:cs typeface="Arial" panose="020B0604020202020204" pitchFamily="34" charset="0"/>
              </a:endParaRPr>
            </a:p>
            <a:p>
              <a:pPr algn="ctr">
                <a:defRPr/>
              </a:pPr>
              <a:r>
                <a:rPr lang="hr-HR" sz="2000" b="1" dirty="0">
                  <a:solidFill>
                    <a:prstClr val="white"/>
                  </a:solidFill>
                  <a:latin typeface="Calibri" panose="020F0502020204030204" pitchFamily="34" charset="0"/>
                  <a:cs typeface="Calibri" panose="020F0502020204030204" pitchFamily="34" charset="0"/>
                </a:rPr>
                <a:t>Zagreb, 12. rujna 2025.</a:t>
              </a:r>
            </a:p>
          </p:txBody>
        </p:sp>
      </p:grpSp>
      <p:pic>
        <p:nvPicPr>
          <p:cNvPr id="9" name="Slika 8"/>
          <p:cNvPicPr>
            <a:picLocks noChangeAspect="1"/>
          </p:cNvPicPr>
          <p:nvPr/>
        </p:nvPicPr>
        <p:blipFill>
          <a:blip r:embed="rId5"/>
          <a:stretch>
            <a:fillRect/>
          </a:stretch>
        </p:blipFill>
        <p:spPr>
          <a:xfrm>
            <a:off x="7323795" y="733250"/>
            <a:ext cx="3485719" cy="1778202"/>
          </a:xfrm>
          <a:prstGeom prst="rect">
            <a:avLst/>
          </a:prstGeom>
        </p:spPr>
      </p:pic>
    </p:spTree>
    <p:extLst>
      <p:ext uri="{BB962C8B-B14F-4D97-AF65-F5344CB8AC3E}">
        <p14:creationId xmlns:p14="http://schemas.microsoft.com/office/powerpoint/2010/main" val="17302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a:solidFill>
                  <a:schemeClr val="bg1"/>
                </a:solidFill>
              </a:rPr>
              <a:t>Planiranje EU projekata u proračunu/financijskom planu 2026. – 2028.</a:t>
            </a: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3" name="Pravokutnik: zaobljeni dijagonalni kutovi 2">
            <a:extLst>
              <a:ext uri="{FF2B5EF4-FFF2-40B4-BE49-F238E27FC236}">
                <a16:creationId xmlns:a16="http://schemas.microsoft.com/office/drawing/2014/main" id="{EA07C3F0-5C16-E4BF-13FF-36D2D8E45A55}"/>
              </a:ext>
            </a:extLst>
          </p:cNvPr>
          <p:cNvSpPr/>
          <p:nvPr/>
        </p:nvSpPr>
        <p:spPr>
          <a:xfrm>
            <a:off x="87672" y="907158"/>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000" dirty="0">
                <a:solidFill>
                  <a:schemeClr val="tx1"/>
                </a:solidFill>
              </a:rPr>
              <a:t>PRORAČUNSKI KORISNICI DRŽAVNOG PRORAČUNA </a:t>
            </a:r>
          </a:p>
          <a:p>
            <a:r>
              <a:rPr lang="hr-HR" dirty="0">
                <a:solidFill>
                  <a:schemeClr val="tx1"/>
                </a:solidFill>
              </a:rPr>
              <a:t>(ministarstva, agencije, ustanove u zdravstvu, fakulteti…)</a:t>
            </a:r>
            <a:endParaRPr lang="hr-HR" sz="2000" dirty="0">
              <a:solidFill>
                <a:schemeClr val="tx1"/>
              </a:solidFill>
            </a:endParaRPr>
          </a:p>
        </p:txBody>
      </p:sp>
      <p:sp>
        <p:nvSpPr>
          <p:cNvPr id="7" name="Pravokutnik: zaobljeni dijagonalni kutovi 6">
            <a:extLst>
              <a:ext uri="{FF2B5EF4-FFF2-40B4-BE49-F238E27FC236}">
                <a16:creationId xmlns:a16="http://schemas.microsoft.com/office/drawing/2014/main" id="{B7BD3744-40DB-B855-F3A8-2288DC5E9E9B}"/>
              </a:ext>
            </a:extLst>
          </p:cNvPr>
          <p:cNvSpPr/>
          <p:nvPr/>
        </p:nvSpPr>
        <p:spPr>
          <a:xfrm>
            <a:off x="300892" y="1859240"/>
            <a:ext cx="936503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spcAft>
                <a:spcPts val="0"/>
              </a:spcAft>
              <a:buFont typeface="Arial" panose="020B0604020202020204" pitchFamily="34" charset="0"/>
              <a:buChar char="•"/>
            </a:pPr>
            <a:r>
              <a:rPr lang="pl-PL" sz="2000" dirty="0">
                <a:solidFill>
                  <a:schemeClr val="tx1"/>
                </a:solidFill>
                <a:ea typeface="Calibri" panose="020F0502020204030204" pitchFamily="34" charset="0"/>
                <a:cs typeface="Times New Roman" panose="02020603050405020304" pitchFamily="18" charset="0"/>
              </a:rPr>
              <a:t>programsko tijelo nadležno za ugovaranje i isplatu</a:t>
            </a:r>
            <a:endParaRPr lang="hr-HR" sz="2000" dirty="0">
              <a:solidFill>
                <a:schemeClr val="tx1"/>
              </a:solidFill>
              <a:ea typeface="Calibri" panose="020F0502020204030204" pitchFamily="34" charset="0"/>
              <a:cs typeface="Times New Roman" panose="02020603050405020304" pitchFamily="18" charset="0"/>
            </a:endParaRPr>
          </a:p>
        </p:txBody>
      </p:sp>
      <p:sp>
        <p:nvSpPr>
          <p:cNvPr id="9" name="Pravokutnik: zaobljeni dijagonalni kutovi 8">
            <a:extLst>
              <a:ext uri="{FF2B5EF4-FFF2-40B4-BE49-F238E27FC236}">
                <a16:creationId xmlns:a16="http://schemas.microsoft.com/office/drawing/2014/main" id="{D901B7C8-B6BA-24BA-FE60-B229EE1D2E0E}"/>
              </a:ext>
            </a:extLst>
          </p:cNvPr>
          <p:cNvSpPr/>
          <p:nvPr/>
        </p:nvSpPr>
        <p:spPr>
          <a:xfrm>
            <a:off x="300892" y="2760526"/>
            <a:ext cx="936503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spcAft>
                <a:spcPts val="0"/>
              </a:spcAft>
              <a:buFont typeface="Arial" panose="020B0604020202020204" pitchFamily="34" charset="0"/>
              <a:buChar char="•"/>
            </a:pPr>
            <a:r>
              <a:rPr lang="hr-HR" dirty="0">
                <a:solidFill>
                  <a:schemeClr val="tx1"/>
                </a:solidFill>
                <a:ea typeface="Calibri" panose="020F0502020204030204" pitchFamily="34" charset="0"/>
                <a:cs typeface="Times New Roman" panose="02020603050405020304" pitchFamily="18" charset="0"/>
              </a:rPr>
              <a:t>korisnik projekta </a:t>
            </a:r>
            <a:r>
              <a:rPr lang="hr-HR" sz="1600" dirty="0">
                <a:solidFill>
                  <a:schemeClr val="tx1"/>
                </a:solidFill>
                <a:ea typeface="Calibri" panose="020F0502020204030204" pitchFamily="34" charset="0"/>
                <a:cs typeface="Times New Roman" panose="02020603050405020304" pitchFamily="18" charset="0"/>
              </a:rPr>
              <a:t>(koji posluje preko vlastitog računa otvorenog u poslovnoj banci)</a:t>
            </a:r>
          </a:p>
          <a:p>
            <a:pPr marL="742950" lvl="1" indent="-285750" algn="just">
              <a:lnSpc>
                <a:spcPct val="115000"/>
              </a:lnSpc>
              <a:buFont typeface="Arial" panose="020B0604020202020204" pitchFamily="34" charset="0"/>
              <a:buChar char="•"/>
            </a:pPr>
            <a:r>
              <a:rPr lang="hr-HR" dirty="0">
                <a:solidFill>
                  <a:schemeClr val="tx1"/>
                </a:solidFill>
                <a:ea typeface="Calibri" panose="020F0502020204030204" pitchFamily="34" charset="0"/>
                <a:cs typeface="Times New Roman" panose="02020603050405020304" pitchFamily="18" charset="0"/>
              </a:rPr>
              <a:t>nositelj ili partner na projektu u slučaju kada korisnik ima sklopljen ugovor o partnerstvu</a:t>
            </a:r>
          </a:p>
        </p:txBody>
      </p:sp>
      <p:sp>
        <p:nvSpPr>
          <p:cNvPr id="12" name="Pravokutnik: zaobljeni dijagonalni kutovi 11">
            <a:extLst>
              <a:ext uri="{FF2B5EF4-FFF2-40B4-BE49-F238E27FC236}">
                <a16:creationId xmlns:a16="http://schemas.microsoft.com/office/drawing/2014/main" id="{B5F55564-2CC5-B6EE-EBBA-F4706B1A8F37}"/>
              </a:ext>
            </a:extLst>
          </p:cNvPr>
          <p:cNvSpPr/>
          <p:nvPr/>
        </p:nvSpPr>
        <p:spPr>
          <a:xfrm>
            <a:off x="300892" y="3669843"/>
            <a:ext cx="936503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buFont typeface="Arial" panose="020B0604020202020204" pitchFamily="34" charset="0"/>
              <a:buChar char="•"/>
            </a:pPr>
            <a:r>
              <a:rPr lang="hr-HR" sz="1600" dirty="0">
                <a:solidFill>
                  <a:schemeClr val="tx1"/>
                </a:solidFill>
                <a:ea typeface="Calibri" panose="020F0502020204030204" pitchFamily="34" charset="0"/>
                <a:cs typeface="Times New Roman" panose="02020603050405020304" pitchFamily="18" charset="0"/>
              </a:rPr>
              <a:t>korisnik projekta (koji posluje preko jedinstvenog računa proračuna riznice)</a:t>
            </a:r>
          </a:p>
          <a:p>
            <a:pPr marL="285750" indent="-285750" algn="just">
              <a:lnSpc>
                <a:spcPct val="115000"/>
              </a:lnSpc>
              <a:buFont typeface="Arial" panose="020B0604020202020204" pitchFamily="34" charset="0"/>
              <a:buChar char="•"/>
            </a:pPr>
            <a:r>
              <a:rPr lang="hr-HR" sz="1600" dirty="0">
                <a:solidFill>
                  <a:schemeClr val="tx1"/>
                </a:solidFill>
                <a:ea typeface="Calibri" panose="020F0502020204030204" pitchFamily="34" charset="0"/>
                <a:cs typeface="Times New Roman" panose="02020603050405020304" pitchFamily="18" charset="0"/>
              </a:rPr>
              <a:t>nositelj ili partner na projektu u slučaju kada korisnik ima sklopljen ugovor o partnerstvu</a:t>
            </a:r>
          </a:p>
        </p:txBody>
      </p:sp>
      <p:sp>
        <p:nvSpPr>
          <p:cNvPr id="13" name="Pravokutnik: zaobljeni dijagonalni kutovi 12">
            <a:extLst>
              <a:ext uri="{FF2B5EF4-FFF2-40B4-BE49-F238E27FC236}">
                <a16:creationId xmlns:a16="http://schemas.microsoft.com/office/drawing/2014/main" id="{9A830383-2941-FDAF-8038-D161F237DBEE}"/>
              </a:ext>
            </a:extLst>
          </p:cNvPr>
          <p:cNvSpPr/>
          <p:nvPr/>
        </p:nvSpPr>
        <p:spPr>
          <a:xfrm>
            <a:off x="254856" y="6081544"/>
            <a:ext cx="936503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spcAft>
                <a:spcPts val="0"/>
              </a:spcAft>
              <a:buFont typeface="Arial" panose="020B0604020202020204" pitchFamily="34" charset="0"/>
              <a:buChar char="•"/>
            </a:pPr>
            <a:r>
              <a:rPr lang="hr-HR" sz="2000" dirty="0">
                <a:solidFill>
                  <a:schemeClr val="tx1"/>
                </a:solidFill>
                <a:ea typeface="Calibri" panose="020F0502020204030204" pitchFamily="34" charset="0"/>
                <a:cs typeface="Times New Roman" panose="02020603050405020304" pitchFamily="18" charset="0"/>
              </a:rPr>
              <a:t>korisnik projekta (putem DP ili direktno s EK)</a:t>
            </a:r>
          </a:p>
          <a:p>
            <a:pPr marL="285750" indent="-285750" algn="just">
              <a:lnSpc>
                <a:spcPct val="115000"/>
              </a:lnSpc>
              <a:spcAft>
                <a:spcPts val="0"/>
              </a:spcAft>
              <a:buFont typeface="Arial" panose="020B0604020202020204" pitchFamily="34" charset="0"/>
              <a:buChar char="•"/>
            </a:pPr>
            <a:r>
              <a:rPr lang="hr-HR" sz="2000" dirty="0">
                <a:solidFill>
                  <a:schemeClr val="tx1"/>
                </a:solidFill>
                <a:ea typeface="Calibri" panose="020F0502020204030204" pitchFamily="34" charset="0"/>
                <a:cs typeface="Times New Roman" panose="02020603050405020304" pitchFamily="18" charset="0"/>
              </a:rPr>
              <a:t>partner na projektu u slučaju kada ima sklopljen ugovor o partnerstvu</a:t>
            </a:r>
          </a:p>
        </p:txBody>
      </p:sp>
      <p:sp>
        <p:nvSpPr>
          <p:cNvPr id="14" name="Pravokutnik: zaobljeni dijagonalni kutovi 13">
            <a:extLst>
              <a:ext uri="{FF2B5EF4-FFF2-40B4-BE49-F238E27FC236}">
                <a16:creationId xmlns:a16="http://schemas.microsoft.com/office/drawing/2014/main" id="{0FAC04C6-3C8C-D37C-C29D-65F6A075C280}"/>
              </a:ext>
            </a:extLst>
          </p:cNvPr>
          <p:cNvSpPr/>
          <p:nvPr/>
        </p:nvSpPr>
        <p:spPr>
          <a:xfrm>
            <a:off x="148245" y="5191894"/>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000" dirty="0">
                <a:solidFill>
                  <a:schemeClr val="tx1"/>
                </a:solidFill>
              </a:rPr>
              <a:t>IZVANPRORAČUNSKI KORISNICI DRŽAVNOG PRORAČUNA</a:t>
            </a:r>
          </a:p>
        </p:txBody>
      </p:sp>
      <p:sp>
        <p:nvSpPr>
          <p:cNvPr id="18" name="TekstniOkvir 17">
            <a:extLst>
              <a:ext uri="{FF2B5EF4-FFF2-40B4-BE49-F238E27FC236}">
                <a16:creationId xmlns:a16="http://schemas.microsoft.com/office/drawing/2014/main" id="{075C1F50-8269-DEA3-6ED0-10F3B5EA5A7C}"/>
              </a:ext>
            </a:extLst>
          </p:cNvPr>
          <p:cNvSpPr txBox="1"/>
          <p:nvPr/>
        </p:nvSpPr>
        <p:spPr>
          <a:xfrm flipH="1">
            <a:off x="10244744" y="1199972"/>
            <a:ext cx="1805078" cy="1754326"/>
          </a:xfrm>
          <a:prstGeom prst="rect">
            <a:avLst/>
          </a:prstGeom>
          <a:solidFill>
            <a:schemeClr val="bg2"/>
          </a:solidFill>
        </p:spPr>
        <p:txBody>
          <a:bodyPr wrap="square">
            <a:spAutoFit/>
          </a:bodyPr>
          <a:lstStyle/>
          <a:p>
            <a:pPr algn="ctr"/>
            <a:r>
              <a:rPr lang="hr-HR" b="1" dirty="0"/>
              <a:t>RAZLIČITI RASHODI I IZDACI/PRIHODI I PRIMICI KOJI SE PLANIRAJU I IZVRŠAVAJU</a:t>
            </a:r>
          </a:p>
        </p:txBody>
      </p:sp>
      <p:sp>
        <p:nvSpPr>
          <p:cNvPr id="20" name="TekstniOkvir 19">
            <a:extLst>
              <a:ext uri="{FF2B5EF4-FFF2-40B4-BE49-F238E27FC236}">
                <a16:creationId xmlns:a16="http://schemas.microsoft.com/office/drawing/2014/main" id="{6B22C4E3-DA5E-1C64-43E1-5BAC42DDED89}"/>
              </a:ext>
            </a:extLst>
          </p:cNvPr>
          <p:cNvSpPr txBox="1"/>
          <p:nvPr/>
        </p:nvSpPr>
        <p:spPr>
          <a:xfrm>
            <a:off x="10296081" y="3295702"/>
            <a:ext cx="1805079" cy="3385542"/>
          </a:xfrm>
          <a:prstGeom prst="rect">
            <a:avLst/>
          </a:prstGeom>
          <a:solidFill>
            <a:schemeClr val="accent1">
              <a:lumMod val="20000"/>
              <a:lumOff val="80000"/>
            </a:schemeClr>
          </a:solidFill>
        </p:spPr>
        <p:txBody>
          <a:bodyPr wrap="square">
            <a:spAutoFit/>
          </a:bodyPr>
          <a:lstStyle/>
          <a:p>
            <a:pPr algn="ctr"/>
            <a:r>
              <a:rPr lang="hr-HR" b="1" dirty="0"/>
              <a:t>JEDINSTVENE BROJČANE OZNAKE IZVORA FINANCIRANJA </a:t>
            </a:r>
          </a:p>
          <a:p>
            <a:pPr algn="ctr"/>
            <a:r>
              <a:rPr lang="hr-HR" b="1" dirty="0"/>
              <a:t>PREMA POJEDINIM EU PROGRAMIMA I FONDOVIMA </a:t>
            </a:r>
          </a:p>
          <a:p>
            <a:pPr algn="ctr"/>
            <a:endParaRPr lang="hr-HR" sz="1400" b="1" dirty="0"/>
          </a:p>
          <a:p>
            <a:pPr algn="ctr"/>
            <a:r>
              <a:rPr lang="hr-HR" sz="1400" b="1" dirty="0"/>
              <a:t>od uplate sredstava do utroška sredstava kod korisnika EU projekta</a:t>
            </a:r>
          </a:p>
        </p:txBody>
      </p:sp>
      <p:sp>
        <p:nvSpPr>
          <p:cNvPr id="21" name="Desna vitičasta zagrada 20">
            <a:extLst>
              <a:ext uri="{FF2B5EF4-FFF2-40B4-BE49-F238E27FC236}">
                <a16:creationId xmlns:a16="http://schemas.microsoft.com/office/drawing/2014/main" id="{C92CD657-D716-8D90-ED77-DD74D15235DB}"/>
              </a:ext>
            </a:extLst>
          </p:cNvPr>
          <p:cNvSpPr/>
          <p:nvPr/>
        </p:nvSpPr>
        <p:spPr>
          <a:xfrm>
            <a:off x="9875978" y="870672"/>
            <a:ext cx="527479" cy="567207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22" name="Pravokutnik: zaobljeni dijagonalni kutovi 21">
            <a:extLst>
              <a:ext uri="{FF2B5EF4-FFF2-40B4-BE49-F238E27FC236}">
                <a16:creationId xmlns:a16="http://schemas.microsoft.com/office/drawing/2014/main" id="{EC14F5E5-79C9-AA73-196F-6D243A75BF7A}"/>
              </a:ext>
            </a:extLst>
          </p:cNvPr>
          <p:cNvSpPr/>
          <p:nvPr/>
        </p:nvSpPr>
        <p:spPr>
          <a:xfrm>
            <a:off x="300891" y="4431308"/>
            <a:ext cx="936503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buFont typeface="Arial" panose="020B0604020202020204" pitchFamily="34" charset="0"/>
              <a:buChar char="•"/>
            </a:pPr>
            <a:r>
              <a:rPr lang="hr-HR" sz="1600" dirty="0">
                <a:solidFill>
                  <a:schemeClr val="tx1"/>
                </a:solidFill>
                <a:ea typeface="Calibri" panose="020F0502020204030204" pitchFamily="34" charset="0"/>
                <a:cs typeface="Times New Roman" panose="02020603050405020304" pitchFamily="18" charset="0"/>
              </a:rPr>
              <a:t>korisnik projekta koji ugovor o dodjeli bespovratnih sredstava potpisuje direktno s EK</a:t>
            </a:r>
          </a:p>
        </p:txBody>
      </p:sp>
    </p:spTree>
    <p:extLst>
      <p:ext uri="{BB962C8B-B14F-4D97-AF65-F5344CB8AC3E}">
        <p14:creationId xmlns:p14="http://schemas.microsoft.com/office/powerpoint/2010/main" val="333907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9" name="Pravokutnik: zaobljeni dijagonalni kutovi 2">
            <a:extLst>
              <a:ext uri="{FF2B5EF4-FFF2-40B4-BE49-F238E27FC236}">
                <a16:creationId xmlns:a16="http://schemas.microsoft.com/office/drawing/2014/main" id="{EA07C3F0-5C16-E4BF-13FF-36D2D8E45A55}"/>
              </a:ext>
            </a:extLst>
          </p:cNvPr>
          <p:cNvSpPr/>
          <p:nvPr/>
        </p:nvSpPr>
        <p:spPr>
          <a:xfrm>
            <a:off x="365125" y="1077029"/>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a:solidFill>
                  <a:schemeClr val="tx1"/>
                </a:solidFill>
              </a:rPr>
              <a:t>Unos prihoda i primitaka u SAP sustav Državne riznice</a:t>
            </a:r>
          </a:p>
        </p:txBody>
      </p:sp>
      <p:sp>
        <p:nvSpPr>
          <p:cNvPr id="11" name="Rezervirano mjesto sadržaja 11">
            <a:extLst>
              <a:ext uri="{FF2B5EF4-FFF2-40B4-BE49-F238E27FC236}">
                <a16:creationId xmlns:a16="http://schemas.microsoft.com/office/drawing/2014/main" id="{602E0FC3-E094-3B3A-0B35-B27B56110FDC}"/>
              </a:ext>
            </a:extLst>
          </p:cNvPr>
          <p:cNvSpPr txBox="1">
            <a:spLocks/>
          </p:cNvSpPr>
          <p:nvPr/>
        </p:nvSpPr>
        <p:spPr>
          <a:xfrm>
            <a:off x="449546" y="5006027"/>
            <a:ext cx="11441562" cy="1410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dirty="0"/>
              <a:t>u</a:t>
            </a:r>
            <a:r>
              <a:rPr lang="hr-HR" sz="2400" dirty="0" smtClean="0"/>
              <a:t>nificirani unos samo na petoj razini </a:t>
            </a:r>
            <a:r>
              <a:rPr lang="hr-HR" sz="2400" dirty="0"/>
              <a:t>ekonomske </a:t>
            </a:r>
            <a:r>
              <a:rPr lang="hr-HR" sz="2400" dirty="0" smtClean="0"/>
              <a:t>klasifikacije </a:t>
            </a:r>
          </a:p>
          <a:p>
            <a:r>
              <a:rPr lang="hr-HR" sz="2400" dirty="0" smtClean="0"/>
              <a:t>jedna stavka prihoda/primitka može biti vezana uz više izvora financiranja</a:t>
            </a:r>
          </a:p>
          <a:p>
            <a:r>
              <a:rPr lang="hr-HR" sz="2400" dirty="0"/>
              <a:t>n</a:t>
            </a:r>
            <a:r>
              <a:rPr lang="hr-HR" sz="2400" dirty="0" smtClean="0"/>
              <a:t>ove prilagođene vezne tablice</a:t>
            </a:r>
          </a:p>
        </p:txBody>
      </p:sp>
      <p:sp>
        <p:nvSpPr>
          <p:cNvPr id="13" name="Pravokutnik: zaobljeni dijagonalni kutovi 6">
            <a:extLst>
              <a:ext uri="{FF2B5EF4-FFF2-40B4-BE49-F238E27FC236}">
                <a16:creationId xmlns:a16="http://schemas.microsoft.com/office/drawing/2014/main" id="{B7BD3744-40DB-B855-F3A8-2288DC5E9E9B}"/>
              </a:ext>
            </a:extLst>
          </p:cNvPr>
          <p:cNvSpPr/>
          <p:nvPr/>
        </p:nvSpPr>
        <p:spPr>
          <a:xfrm>
            <a:off x="365123" y="2255658"/>
            <a:ext cx="957825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just">
              <a:lnSpc>
                <a:spcPct val="115000"/>
              </a:lnSpc>
              <a:spcAft>
                <a:spcPts val="0"/>
              </a:spcAft>
            </a:pPr>
            <a:r>
              <a:rPr lang="hr-HR" sz="2000" b="1" dirty="0" smtClean="0">
                <a:solidFill>
                  <a:schemeClr val="tx1"/>
                </a:solidFill>
                <a:ea typeface="Calibri" panose="020F0502020204030204" pitchFamily="34" charset="0"/>
                <a:cs typeface="Times New Roman" panose="02020603050405020304" pitchFamily="18" charset="0"/>
              </a:rPr>
              <a:t>U PRETHODNIM PRORAČUNSKIM CIKLUSIMA</a:t>
            </a:r>
            <a:endParaRPr lang="hr-HR" sz="2000" b="1" dirty="0">
              <a:solidFill>
                <a:schemeClr val="tx1"/>
              </a:solidFill>
              <a:ea typeface="Calibri" panose="020F0502020204030204" pitchFamily="34" charset="0"/>
              <a:cs typeface="Times New Roman" panose="02020603050405020304" pitchFamily="18" charset="0"/>
            </a:endParaRPr>
          </a:p>
        </p:txBody>
      </p:sp>
      <p:sp>
        <p:nvSpPr>
          <p:cNvPr id="14" name="Rezervirano mjesto sadržaja 11">
            <a:extLst>
              <a:ext uri="{FF2B5EF4-FFF2-40B4-BE49-F238E27FC236}">
                <a16:creationId xmlns:a16="http://schemas.microsoft.com/office/drawing/2014/main" id="{602E0FC3-E094-3B3A-0B35-B27B56110FDC}"/>
              </a:ext>
            </a:extLst>
          </p:cNvPr>
          <p:cNvSpPr txBox="1">
            <a:spLocks/>
          </p:cNvSpPr>
          <p:nvPr/>
        </p:nvSpPr>
        <p:spPr>
          <a:xfrm>
            <a:off x="365124" y="2995631"/>
            <a:ext cx="11441562" cy="949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dirty="0" smtClean="0"/>
              <a:t>unos na četvrtoj, petoj ili devetoj razini ekonomske klasifikacije </a:t>
            </a:r>
          </a:p>
          <a:p>
            <a:r>
              <a:rPr lang="hr-HR" sz="2400" dirty="0"/>
              <a:t>j</a:t>
            </a:r>
            <a:r>
              <a:rPr lang="hr-HR" sz="2400" dirty="0" smtClean="0"/>
              <a:t>edna stavka prihoda/primitka vezana uz samo jedan izvor financiranja</a:t>
            </a:r>
          </a:p>
        </p:txBody>
      </p:sp>
      <p:sp>
        <p:nvSpPr>
          <p:cNvPr id="15" name="Pravokutnik: zaobljeni dijagonalni kutovi 6">
            <a:extLst>
              <a:ext uri="{FF2B5EF4-FFF2-40B4-BE49-F238E27FC236}">
                <a16:creationId xmlns:a16="http://schemas.microsoft.com/office/drawing/2014/main" id="{B7BD3744-40DB-B855-F3A8-2288DC5E9E9B}"/>
              </a:ext>
            </a:extLst>
          </p:cNvPr>
          <p:cNvSpPr/>
          <p:nvPr/>
        </p:nvSpPr>
        <p:spPr>
          <a:xfrm>
            <a:off x="365123" y="4285130"/>
            <a:ext cx="9578255" cy="64379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just">
              <a:lnSpc>
                <a:spcPct val="115000"/>
              </a:lnSpc>
              <a:spcAft>
                <a:spcPts val="0"/>
              </a:spcAft>
            </a:pPr>
            <a:r>
              <a:rPr lang="hr-HR" sz="2000" b="1" dirty="0" smtClean="0">
                <a:solidFill>
                  <a:schemeClr val="tx1"/>
                </a:solidFill>
                <a:ea typeface="Calibri" panose="020F0502020204030204" pitchFamily="34" charset="0"/>
                <a:cs typeface="Times New Roman" panose="02020603050405020304" pitchFamily="18" charset="0"/>
              </a:rPr>
              <a:t>OD PRORAČUNSKOG CIKLUSA 2026.-2028.</a:t>
            </a:r>
            <a:endParaRPr lang="hr-HR" sz="2000" b="1"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844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3" name="Pravokutnik: zaobljeni dijagonalni kutovi 6">
            <a:extLst>
              <a:ext uri="{FF2B5EF4-FFF2-40B4-BE49-F238E27FC236}">
                <a16:creationId xmlns:a16="http://schemas.microsoft.com/office/drawing/2014/main" id="{B7BD3744-40DB-B855-F3A8-2288DC5E9E9B}"/>
              </a:ext>
            </a:extLst>
          </p:cNvPr>
          <p:cNvSpPr/>
          <p:nvPr/>
        </p:nvSpPr>
        <p:spPr>
          <a:xfrm>
            <a:off x="365123" y="1051531"/>
            <a:ext cx="9578255" cy="819977"/>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just">
              <a:lnSpc>
                <a:spcPct val="115000"/>
              </a:lnSpc>
              <a:spcAft>
                <a:spcPts val="0"/>
              </a:spcAft>
            </a:pPr>
            <a:r>
              <a:rPr lang="hr-HR" sz="2000" b="1" dirty="0" smtClean="0">
                <a:solidFill>
                  <a:schemeClr val="tx1"/>
                </a:solidFill>
                <a:ea typeface="Calibri" panose="020F0502020204030204" pitchFamily="34" charset="0"/>
                <a:cs typeface="Times New Roman" panose="02020603050405020304" pitchFamily="18" charset="0"/>
              </a:rPr>
              <a:t>PLANIRANJE </a:t>
            </a:r>
            <a:r>
              <a:rPr lang="hr-HR" sz="2000" b="1" dirty="0">
                <a:solidFill>
                  <a:schemeClr val="tx1"/>
                </a:solidFill>
                <a:ea typeface="Calibri" panose="020F0502020204030204" pitchFamily="34" charset="0"/>
                <a:cs typeface="Times New Roman" panose="02020603050405020304" pitchFamily="18" charset="0"/>
              </a:rPr>
              <a:t>PODSKUPINE 671 PRIHODI IZ NADLEŽNOG PRORAČUNA ZA FINANCIRANJE REDOVNE DJELATNOSTI PRORAČUNSKIH KORISNIKA</a:t>
            </a:r>
          </a:p>
        </p:txBody>
      </p:sp>
      <p:sp>
        <p:nvSpPr>
          <p:cNvPr id="14" name="Rezervirano mjesto sadržaja 11">
            <a:extLst>
              <a:ext uri="{FF2B5EF4-FFF2-40B4-BE49-F238E27FC236}">
                <a16:creationId xmlns:a16="http://schemas.microsoft.com/office/drawing/2014/main" id="{602E0FC3-E094-3B3A-0B35-B27B56110FDC}"/>
              </a:ext>
            </a:extLst>
          </p:cNvPr>
          <p:cNvSpPr txBox="1">
            <a:spLocks/>
          </p:cNvSpPr>
          <p:nvPr/>
        </p:nvSpPr>
        <p:spPr>
          <a:xfrm>
            <a:off x="365123" y="2222653"/>
            <a:ext cx="11441562" cy="3148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400" dirty="0"/>
              <a:t>k</a:t>
            </a:r>
            <a:r>
              <a:rPr lang="hr-HR" sz="2400" dirty="0" smtClean="0"/>
              <a:t>orisnici planiraju 671 za izvore financiranja 11, 12, 531, 532, 54, </a:t>
            </a:r>
            <a:r>
              <a:rPr lang="hr-HR" sz="2400" dirty="0" smtClean="0">
                <a:solidFill>
                  <a:schemeClr val="accent1"/>
                </a:solidFill>
              </a:rPr>
              <a:t>56</a:t>
            </a:r>
            <a:r>
              <a:rPr lang="hr-HR" sz="2400" dirty="0" smtClean="0"/>
              <a:t>, 57, 58 i 815</a:t>
            </a:r>
          </a:p>
          <a:p>
            <a:pPr algn="just"/>
            <a:r>
              <a:rPr lang="hr-HR" sz="2400" dirty="0" smtClean="0"/>
              <a:t>67111 </a:t>
            </a:r>
            <a:r>
              <a:rPr lang="hr-HR" sz="2400" dirty="0"/>
              <a:t>Prihodi iz nadležnog proračuna za financiranje rashoda </a:t>
            </a:r>
            <a:r>
              <a:rPr lang="hr-HR" sz="2400" dirty="0" smtClean="0"/>
              <a:t>poslovanja </a:t>
            </a:r>
          </a:p>
          <a:p>
            <a:pPr algn="just"/>
            <a:r>
              <a:rPr lang="hr-HR" sz="2400" dirty="0" smtClean="0"/>
              <a:t>67121 </a:t>
            </a:r>
            <a:r>
              <a:rPr lang="hr-HR" sz="2400" dirty="0"/>
              <a:t>Prihodi iz nadležnog proračuna za financiranje rashoda za nabavu nefinancijske imovine </a:t>
            </a:r>
            <a:r>
              <a:rPr lang="hr-HR" sz="2400" dirty="0" smtClean="0"/>
              <a:t> </a:t>
            </a:r>
          </a:p>
          <a:p>
            <a:pPr algn="just"/>
            <a:r>
              <a:rPr lang="hr-HR" sz="2400" dirty="0" smtClean="0"/>
              <a:t>67141 </a:t>
            </a:r>
            <a:r>
              <a:rPr lang="hr-HR" sz="2400" dirty="0"/>
              <a:t>Prihodi iz nadležnog proračuna za financiranje izdataka za financijsku imovinu i otplatu zajmova</a:t>
            </a:r>
            <a:endParaRPr lang="hr-HR" sz="2400" dirty="0" smtClean="0"/>
          </a:p>
        </p:txBody>
      </p:sp>
    </p:spTree>
    <p:extLst>
      <p:ext uri="{BB962C8B-B14F-4D97-AF65-F5344CB8AC3E}">
        <p14:creationId xmlns:p14="http://schemas.microsoft.com/office/powerpoint/2010/main" val="1946057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9" name="Pravokutnik: zaobljeni dijagonalni kutovi 2">
            <a:extLst>
              <a:ext uri="{FF2B5EF4-FFF2-40B4-BE49-F238E27FC236}">
                <a16:creationId xmlns:a16="http://schemas.microsoft.com/office/drawing/2014/main" id="{EA07C3F0-5C16-E4BF-13FF-36D2D8E45A55}"/>
              </a:ext>
            </a:extLst>
          </p:cNvPr>
          <p:cNvSpPr/>
          <p:nvPr/>
        </p:nvSpPr>
        <p:spPr>
          <a:xfrm>
            <a:off x="365125" y="1077029"/>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a:solidFill>
                  <a:schemeClr val="tx1"/>
                </a:solidFill>
              </a:rPr>
              <a:t>Unos </a:t>
            </a:r>
            <a:r>
              <a:rPr lang="hr-HR" sz="2400" b="1" dirty="0" smtClean="0">
                <a:solidFill>
                  <a:schemeClr val="tx1"/>
                </a:solidFill>
              </a:rPr>
              <a:t>rashoda u </a:t>
            </a:r>
            <a:r>
              <a:rPr lang="hr-HR" sz="2400" b="1" dirty="0">
                <a:solidFill>
                  <a:schemeClr val="tx1"/>
                </a:solidFill>
              </a:rPr>
              <a:t>SAP sustav Državne riznice</a:t>
            </a:r>
          </a:p>
        </p:txBody>
      </p:sp>
      <p:sp>
        <p:nvSpPr>
          <p:cNvPr id="11" name="Rezervirano mjesto sadržaja 11">
            <a:extLst>
              <a:ext uri="{FF2B5EF4-FFF2-40B4-BE49-F238E27FC236}">
                <a16:creationId xmlns:a16="http://schemas.microsoft.com/office/drawing/2014/main" id="{602E0FC3-E094-3B3A-0B35-B27B56110FDC}"/>
              </a:ext>
            </a:extLst>
          </p:cNvPr>
          <p:cNvSpPr txBox="1">
            <a:spLocks/>
          </p:cNvSpPr>
          <p:nvPr/>
        </p:nvSpPr>
        <p:spPr>
          <a:xfrm>
            <a:off x="449546" y="5006027"/>
            <a:ext cx="11441562" cy="15367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400" dirty="0"/>
              <a:t>k</a:t>
            </a:r>
            <a:r>
              <a:rPr lang="hr-HR" sz="2400" dirty="0" smtClean="0"/>
              <a:t>orisnik dostavlja Prilog 6. </a:t>
            </a:r>
            <a:r>
              <a:rPr lang="hr-HR" sz="2400" dirty="0"/>
              <a:t>Ministarstvu financija do 14. </a:t>
            </a:r>
            <a:r>
              <a:rPr lang="hr-HR" sz="2400" dirty="0" smtClean="0"/>
              <a:t>listopada </a:t>
            </a:r>
            <a:r>
              <a:rPr lang="hr-HR" sz="2400" dirty="0"/>
              <a:t>2025. </a:t>
            </a:r>
            <a:endParaRPr lang="hr-HR" sz="2400" dirty="0" smtClean="0"/>
          </a:p>
          <a:p>
            <a:pPr algn="just"/>
            <a:r>
              <a:rPr lang="hr-HR" sz="2400" dirty="0" smtClean="0"/>
              <a:t>Ministarstvo financija nakon analize podataka utvrđuje limit izdataka</a:t>
            </a:r>
          </a:p>
          <a:p>
            <a:pPr algn="just"/>
            <a:r>
              <a:rPr lang="hr-HR" sz="2400" dirty="0"/>
              <a:t>unos na četvrtoj razini ekonomske klasifikacije po izvorima financiranja na analitičkoj razini</a:t>
            </a:r>
          </a:p>
        </p:txBody>
      </p:sp>
      <p:sp>
        <p:nvSpPr>
          <p:cNvPr id="14" name="Rezervirano mjesto sadržaja 11">
            <a:extLst>
              <a:ext uri="{FF2B5EF4-FFF2-40B4-BE49-F238E27FC236}">
                <a16:creationId xmlns:a16="http://schemas.microsoft.com/office/drawing/2014/main" id="{602E0FC3-E094-3B3A-0B35-B27B56110FDC}"/>
              </a:ext>
            </a:extLst>
          </p:cNvPr>
          <p:cNvSpPr txBox="1">
            <a:spLocks/>
          </p:cNvSpPr>
          <p:nvPr/>
        </p:nvSpPr>
        <p:spPr>
          <a:xfrm>
            <a:off x="365124" y="2046913"/>
            <a:ext cx="11441562" cy="1898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400" dirty="0" smtClean="0"/>
              <a:t>unos na četvrtoj razini ekonomske klasifikacije po izvorima financiranja na analitičkoj razini</a:t>
            </a:r>
          </a:p>
          <a:p>
            <a:pPr algn="just"/>
            <a:r>
              <a:rPr lang="hr-HR" sz="2400" dirty="0"/>
              <a:t>u</a:t>
            </a:r>
            <a:r>
              <a:rPr lang="hr-HR" sz="2400" dirty="0" smtClean="0"/>
              <a:t>svajanje na drugoj razini ekonomske klasifikacije i na 2. ili 3. razini izvora financiranja</a:t>
            </a:r>
          </a:p>
          <a:p>
            <a:pPr algn="just"/>
            <a:r>
              <a:rPr lang="hr-HR" sz="2400" dirty="0" smtClean="0"/>
              <a:t>Prilog 2b. Upute – unos plana u sustav i prikaz u prijedlogu proračuna</a:t>
            </a:r>
          </a:p>
        </p:txBody>
      </p:sp>
      <p:sp>
        <p:nvSpPr>
          <p:cNvPr id="17" name="Pravokutnik: zaobljeni dijagonalni kutovi 2">
            <a:extLst>
              <a:ext uri="{FF2B5EF4-FFF2-40B4-BE49-F238E27FC236}">
                <a16:creationId xmlns:a16="http://schemas.microsoft.com/office/drawing/2014/main" id="{EA07C3F0-5C16-E4BF-13FF-36D2D8E45A55}"/>
              </a:ext>
            </a:extLst>
          </p:cNvPr>
          <p:cNvSpPr/>
          <p:nvPr/>
        </p:nvSpPr>
        <p:spPr>
          <a:xfrm>
            <a:off x="449546" y="4037046"/>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a:solidFill>
                  <a:schemeClr val="tx1"/>
                </a:solidFill>
              </a:rPr>
              <a:t>Unos </a:t>
            </a:r>
            <a:r>
              <a:rPr lang="hr-HR" sz="2400" b="1" dirty="0" smtClean="0">
                <a:solidFill>
                  <a:schemeClr val="tx1"/>
                </a:solidFill>
              </a:rPr>
              <a:t>izdataka u </a:t>
            </a:r>
            <a:r>
              <a:rPr lang="hr-HR" sz="2400" b="1" dirty="0">
                <a:solidFill>
                  <a:schemeClr val="tx1"/>
                </a:solidFill>
              </a:rPr>
              <a:t>SAP sustav Državne riznice</a:t>
            </a:r>
          </a:p>
        </p:txBody>
      </p:sp>
    </p:spTree>
    <p:extLst>
      <p:ext uri="{BB962C8B-B14F-4D97-AF65-F5344CB8AC3E}">
        <p14:creationId xmlns:p14="http://schemas.microsoft.com/office/powerpoint/2010/main" val="372188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9" name="Pravokutnik: zaobljeni dijagonalni kutovi 2">
            <a:extLst>
              <a:ext uri="{FF2B5EF4-FFF2-40B4-BE49-F238E27FC236}">
                <a16:creationId xmlns:a16="http://schemas.microsoft.com/office/drawing/2014/main" id="{EA07C3F0-5C16-E4BF-13FF-36D2D8E45A55}"/>
              </a:ext>
            </a:extLst>
          </p:cNvPr>
          <p:cNvSpPr/>
          <p:nvPr/>
        </p:nvSpPr>
        <p:spPr>
          <a:xfrm>
            <a:off x="365125" y="1077029"/>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PLANIRANJE NA IZVORIMA 1, 2 I 8</a:t>
            </a:r>
            <a:endParaRPr lang="hr-HR" sz="2400" b="1" dirty="0">
              <a:solidFill>
                <a:schemeClr val="tx1"/>
              </a:solidFill>
            </a:endParaRPr>
          </a:p>
        </p:txBody>
      </p:sp>
      <p:sp>
        <p:nvSpPr>
          <p:cNvPr id="11" name="Rezervirano mjesto sadržaja 11">
            <a:extLst>
              <a:ext uri="{FF2B5EF4-FFF2-40B4-BE49-F238E27FC236}">
                <a16:creationId xmlns:a16="http://schemas.microsoft.com/office/drawing/2014/main" id="{602E0FC3-E094-3B3A-0B35-B27B56110FDC}"/>
              </a:ext>
            </a:extLst>
          </p:cNvPr>
          <p:cNvSpPr txBox="1">
            <a:spLocks/>
          </p:cNvSpPr>
          <p:nvPr/>
        </p:nvSpPr>
        <p:spPr>
          <a:xfrm>
            <a:off x="449546" y="5006027"/>
            <a:ext cx="11441562" cy="15367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400" dirty="0" smtClean="0"/>
              <a:t>korisnici unose plan prihoda u SAP sustav</a:t>
            </a:r>
          </a:p>
          <a:p>
            <a:pPr algn="just"/>
            <a:r>
              <a:rPr lang="hr-HR" sz="2400" dirty="0" smtClean="0"/>
              <a:t>Ministarstvo financija nakon analize prihoda i eventualne korekcije istih odobrava plan prihoda i na taj način generira limit za unos rashoda</a:t>
            </a:r>
          </a:p>
          <a:p>
            <a:pPr algn="just"/>
            <a:r>
              <a:rPr lang="hr-HR" sz="2400" dirty="0"/>
              <a:t>k</a:t>
            </a:r>
            <a:r>
              <a:rPr lang="hr-HR" sz="2400" dirty="0" smtClean="0"/>
              <a:t>orisnici unose plan rashoda</a:t>
            </a:r>
            <a:endParaRPr lang="hr-HR" sz="2400" dirty="0"/>
          </a:p>
        </p:txBody>
      </p:sp>
      <p:sp>
        <p:nvSpPr>
          <p:cNvPr id="14" name="Rezervirano mjesto sadržaja 11">
            <a:extLst>
              <a:ext uri="{FF2B5EF4-FFF2-40B4-BE49-F238E27FC236}">
                <a16:creationId xmlns:a16="http://schemas.microsoft.com/office/drawing/2014/main" id="{602E0FC3-E094-3B3A-0B35-B27B56110FDC}"/>
              </a:ext>
            </a:extLst>
          </p:cNvPr>
          <p:cNvSpPr txBox="1">
            <a:spLocks/>
          </p:cNvSpPr>
          <p:nvPr/>
        </p:nvSpPr>
        <p:spPr>
          <a:xfrm>
            <a:off x="365124" y="2046913"/>
            <a:ext cx="11525984" cy="18984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HR" sz="2400" dirty="0"/>
              <a:t>v</a:t>
            </a:r>
            <a:r>
              <a:rPr lang="hr-HR" sz="2400" dirty="0" smtClean="0"/>
              <a:t>isina rashoda utvrđena Odlukom o proračunskom okviru za razdoblje 2026.-2028. (limiti)</a:t>
            </a:r>
          </a:p>
          <a:p>
            <a:pPr algn="just"/>
            <a:r>
              <a:rPr lang="hr-HR" sz="2400" dirty="0"/>
              <a:t>Ministarstvo financija </a:t>
            </a:r>
            <a:r>
              <a:rPr lang="hr-HR" sz="2400" dirty="0" smtClean="0"/>
              <a:t>unosi limite na razini razdjela u SAP sustav</a:t>
            </a:r>
          </a:p>
          <a:p>
            <a:pPr algn="just"/>
            <a:r>
              <a:rPr lang="hr-HR" sz="2400" dirty="0"/>
              <a:t>k</a:t>
            </a:r>
            <a:r>
              <a:rPr lang="hr-HR" sz="2400" dirty="0" smtClean="0"/>
              <a:t>orisnici limit razdjela raspoređuju na limit glave, izvora i unose financijski plan po aktivnostima/ projektima i stavkama</a:t>
            </a:r>
          </a:p>
          <a:p>
            <a:pPr algn="just"/>
            <a:r>
              <a:rPr lang="hr-HR" sz="2400" dirty="0"/>
              <a:t>k</a:t>
            </a:r>
            <a:r>
              <a:rPr lang="hr-HR" sz="2400" dirty="0" smtClean="0"/>
              <a:t>orisnici unose plan prihoda</a:t>
            </a:r>
          </a:p>
        </p:txBody>
      </p:sp>
      <p:sp>
        <p:nvSpPr>
          <p:cNvPr id="17" name="Pravokutnik: zaobljeni dijagonalni kutovi 2">
            <a:extLst>
              <a:ext uri="{FF2B5EF4-FFF2-40B4-BE49-F238E27FC236}">
                <a16:creationId xmlns:a16="http://schemas.microsoft.com/office/drawing/2014/main" id="{EA07C3F0-5C16-E4BF-13FF-36D2D8E45A55}"/>
              </a:ext>
            </a:extLst>
          </p:cNvPr>
          <p:cNvSpPr/>
          <p:nvPr/>
        </p:nvSpPr>
        <p:spPr>
          <a:xfrm>
            <a:off x="449546" y="4037046"/>
            <a:ext cx="9578255" cy="750499"/>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PLANIRANJE NA IZVORIMA 3, 4, 5, 6 I 7</a:t>
            </a:r>
            <a:endParaRPr lang="hr-HR" sz="2400" b="1" dirty="0">
              <a:solidFill>
                <a:schemeClr val="tx1"/>
              </a:solidFill>
            </a:endParaRPr>
          </a:p>
        </p:txBody>
      </p:sp>
    </p:spTree>
    <p:extLst>
      <p:ext uri="{BB962C8B-B14F-4D97-AF65-F5344CB8AC3E}">
        <p14:creationId xmlns:p14="http://schemas.microsoft.com/office/powerpoint/2010/main" val="206200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3" name="Pravokutnik 2"/>
          <p:cNvSpPr/>
          <p:nvPr/>
        </p:nvSpPr>
        <p:spPr>
          <a:xfrm>
            <a:off x="300892" y="1731457"/>
            <a:ext cx="11274120" cy="2515560"/>
          </a:xfrm>
          <a:prstGeom prst="rect">
            <a:avLst/>
          </a:prstGeom>
        </p:spPr>
        <p:txBody>
          <a:bodyPr wrap="square">
            <a:spAutoFit/>
          </a:bodyPr>
          <a:lstStyle/>
          <a:p>
            <a:pPr marL="228600" indent="-228600" algn="just">
              <a:lnSpc>
                <a:spcPct val="80000"/>
              </a:lnSpc>
              <a:spcBef>
                <a:spcPts val="1000"/>
              </a:spcBef>
              <a:buFont typeface="Arial" panose="020B0604020202020204" pitchFamily="34" charset="0"/>
              <a:buChar char="•"/>
            </a:pPr>
            <a:r>
              <a:rPr lang="hr-HR" sz="2200" dirty="0"/>
              <a:t>18. rujna 2025. Vijeće Europske unije odobrilo </a:t>
            </a:r>
            <a:r>
              <a:rPr lang="hr-HR" sz="2200" dirty="0" smtClean="0"/>
              <a:t>je promjene </a:t>
            </a:r>
            <a:r>
              <a:rPr lang="hr-HR" sz="2200" dirty="0"/>
              <a:t>propisa koji reguliraju kohezijsku politiku. </a:t>
            </a:r>
            <a:endParaRPr lang="hr-HR" sz="2200" dirty="0" smtClean="0"/>
          </a:p>
          <a:p>
            <a:pPr marL="228600" indent="-228600" algn="just">
              <a:lnSpc>
                <a:spcPct val="80000"/>
              </a:lnSpc>
              <a:spcBef>
                <a:spcPts val="1000"/>
              </a:spcBef>
              <a:buFont typeface="Arial" panose="020B0604020202020204" pitchFamily="34" charset="0"/>
              <a:buChar char="•"/>
            </a:pPr>
            <a:r>
              <a:rPr lang="hr-HR" sz="2200" dirty="0" smtClean="0"/>
              <a:t>promjene </a:t>
            </a:r>
            <a:r>
              <a:rPr lang="hr-HR" sz="2200" dirty="0"/>
              <a:t>obuhvaćaju uredbe o Europskom fondu za regionalni razvoj (EFRR) i Kohezijskom fondu te o Fondu za pravednu tranziciju (FPT) i Uredbu o Europskom socijalnom fondu plus (ESF+). </a:t>
            </a:r>
            <a:endParaRPr lang="hr-HR" sz="2200" dirty="0" smtClean="0"/>
          </a:p>
          <a:p>
            <a:pPr marL="228600" indent="-228600" algn="just">
              <a:lnSpc>
                <a:spcPct val="80000"/>
              </a:lnSpc>
              <a:spcBef>
                <a:spcPts val="1000"/>
              </a:spcBef>
              <a:buFont typeface="Arial" panose="020B0604020202020204" pitchFamily="34" charset="0"/>
              <a:buChar char="•"/>
            </a:pPr>
            <a:r>
              <a:rPr lang="hr-HR" sz="2200" dirty="0" smtClean="0"/>
              <a:t>glavni </a:t>
            </a:r>
            <a:r>
              <a:rPr lang="hr-HR" sz="2200" dirty="0"/>
              <a:t>cilj promjena ovih uredbi jest preusmjeravanje sredstava u nove prioritete, posebice u obranu, sigurnost, civilnu zaštitu, održivo upravljanje vodama, pristupačno stanovanje, konkurentnost i </a:t>
            </a:r>
            <a:r>
              <a:rPr lang="hr-HR" sz="2200" dirty="0" err="1"/>
              <a:t>dekarbonizaciju</a:t>
            </a:r>
            <a:r>
              <a:rPr lang="hr-HR" sz="2200" dirty="0"/>
              <a:t> te energetsku tranziciju. </a:t>
            </a:r>
          </a:p>
        </p:txBody>
      </p:sp>
      <p:sp>
        <p:nvSpPr>
          <p:cNvPr id="15" name="Pravokutnik: zaobljeni dijagonalni kutovi 6">
            <a:extLst>
              <a:ext uri="{FF2B5EF4-FFF2-40B4-BE49-F238E27FC236}">
                <a16:creationId xmlns:a16="http://schemas.microsoft.com/office/drawing/2014/main" id="{B7BD3744-40DB-B855-F3A8-2288DC5E9E9B}"/>
              </a:ext>
            </a:extLst>
          </p:cNvPr>
          <p:cNvSpPr/>
          <p:nvPr/>
        </p:nvSpPr>
        <p:spPr>
          <a:xfrm>
            <a:off x="365125" y="4424438"/>
            <a:ext cx="11043104" cy="2230888"/>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just">
              <a:lnSpc>
                <a:spcPct val="115000"/>
              </a:lnSpc>
              <a:spcAft>
                <a:spcPts val="0"/>
              </a:spcAft>
            </a:pPr>
            <a:r>
              <a:rPr lang="hr-HR" sz="2000" b="1" dirty="0" smtClean="0">
                <a:solidFill>
                  <a:schemeClr val="tx1"/>
                </a:solidFill>
                <a:ea typeface="Calibri" panose="020F0502020204030204" pitchFamily="34" charset="0"/>
                <a:cs typeface="Times New Roman" panose="02020603050405020304" pitchFamily="18" charset="0"/>
              </a:rPr>
              <a:t>Korisnici </a:t>
            </a:r>
            <a:r>
              <a:rPr lang="hr-HR" sz="2000" b="1" dirty="0">
                <a:solidFill>
                  <a:schemeClr val="tx1"/>
                </a:solidFill>
                <a:ea typeface="Calibri" panose="020F0502020204030204" pitchFamily="34" charset="0"/>
                <a:cs typeface="Times New Roman" panose="02020603050405020304" pitchFamily="18" charset="0"/>
              </a:rPr>
              <a:t>kod izrade svojeg financijskog plana trebaju u suradnji sa provedbenim tijelima </a:t>
            </a:r>
            <a:r>
              <a:rPr lang="hr-HR" sz="2000" dirty="0">
                <a:solidFill>
                  <a:schemeClr val="tx1"/>
                </a:solidFill>
                <a:ea typeface="Calibri" panose="020F0502020204030204" pitchFamily="34" charset="0"/>
                <a:cs typeface="Times New Roman" panose="02020603050405020304" pitchFamily="18" charset="0"/>
              </a:rPr>
              <a:t>(Ministarstvo regionalnoga razvoja i fondova Europske unije, Ministarstvo rada mirovinskoga sustava, obitelji i socijalne politike i Ministarstvo mora, prometa i infrastrukture)</a:t>
            </a:r>
            <a:r>
              <a:rPr lang="hr-HR" sz="2000" b="1" dirty="0">
                <a:solidFill>
                  <a:schemeClr val="tx1"/>
                </a:solidFill>
                <a:ea typeface="Calibri" panose="020F0502020204030204" pitchFamily="34" charset="0"/>
                <a:cs typeface="Times New Roman" panose="02020603050405020304" pitchFamily="18" charset="0"/>
              </a:rPr>
              <a:t> razmotriti sve mogućnosti kako bi se investicije vezane uz gore navedene prioritete, prvotno predviđene za financiranje iz nacionalnih sredstava, preusmjerile na EU sredstva.</a:t>
            </a:r>
          </a:p>
        </p:txBody>
      </p:sp>
      <p:sp>
        <p:nvSpPr>
          <p:cNvPr id="18" name="Pravokutnik: zaobljeni dijagonalni kutovi 2">
            <a:extLst>
              <a:ext uri="{FF2B5EF4-FFF2-40B4-BE49-F238E27FC236}">
                <a16:creationId xmlns:a16="http://schemas.microsoft.com/office/drawing/2014/main" id="{EA07C3F0-5C16-E4BF-13FF-36D2D8E45A55}"/>
              </a:ext>
            </a:extLst>
          </p:cNvPr>
          <p:cNvSpPr/>
          <p:nvPr/>
        </p:nvSpPr>
        <p:spPr>
          <a:xfrm>
            <a:off x="426085" y="906844"/>
            <a:ext cx="10982144" cy="575388"/>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PREUSMJERAVANJE FINANCIRANJA INVESTICIJA SA NACIONALNIH NA EU IZVORE</a:t>
            </a:r>
            <a:endParaRPr lang="hr-HR" sz="2400" b="1" dirty="0">
              <a:solidFill>
                <a:schemeClr val="tx1"/>
              </a:solidFill>
            </a:endParaRPr>
          </a:p>
        </p:txBody>
      </p:sp>
    </p:spTree>
    <p:extLst>
      <p:ext uri="{BB962C8B-B14F-4D97-AF65-F5344CB8AC3E}">
        <p14:creationId xmlns:p14="http://schemas.microsoft.com/office/powerpoint/2010/main" val="3699774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3" name="Pravokutnik 2"/>
          <p:cNvSpPr/>
          <p:nvPr/>
        </p:nvSpPr>
        <p:spPr>
          <a:xfrm>
            <a:off x="300892" y="2045823"/>
            <a:ext cx="11353395" cy="4126258"/>
          </a:xfrm>
          <a:prstGeom prst="rect">
            <a:avLst/>
          </a:prstGeom>
        </p:spPr>
        <p:txBody>
          <a:bodyPr wrap="square">
            <a:spAutoFit/>
          </a:bodyPr>
          <a:lstStyle/>
          <a:p>
            <a:pPr marL="228600" indent="-228600" algn="just">
              <a:lnSpc>
                <a:spcPct val="80000"/>
              </a:lnSpc>
              <a:spcBef>
                <a:spcPts val="1000"/>
              </a:spcBef>
              <a:buFont typeface="Arial" panose="020B0604020202020204" pitchFamily="34" charset="0"/>
              <a:buChar char="•"/>
            </a:pPr>
            <a:r>
              <a:rPr lang="hr-HR" sz="2200" dirty="0"/>
              <a:t>d</a:t>
            </a:r>
            <a:r>
              <a:rPr lang="hr-HR" sz="2200" dirty="0" smtClean="0"/>
              <a:t>avatelj sredstava planira rashod na podskupini 369, a primatelj sredstava prihod na podskupini 639</a:t>
            </a:r>
          </a:p>
          <a:p>
            <a:pPr marL="228600" indent="-228600" algn="just">
              <a:lnSpc>
                <a:spcPct val="80000"/>
              </a:lnSpc>
              <a:spcBef>
                <a:spcPts val="1000"/>
              </a:spcBef>
              <a:buFont typeface="Arial" panose="020B0604020202020204" pitchFamily="34" charset="0"/>
              <a:buChar char="•"/>
            </a:pPr>
            <a:r>
              <a:rPr lang="hr-HR" sz="2200" dirty="0"/>
              <a:t>d</a:t>
            </a:r>
            <a:r>
              <a:rPr lang="hr-HR" sz="2200" dirty="0" smtClean="0"/>
              <a:t>o sada je primatelj ovaj prihod, kao i rashod koji financira iz ovog prihoda, planirao u okviru izvora 52 Ostale pomoći neovisno iz kojeg izvora mu davatelj prenosi sredstva  </a:t>
            </a:r>
          </a:p>
          <a:p>
            <a:pPr marL="228600" indent="-228600" algn="just">
              <a:lnSpc>
                <a:spcPct val="80000"/>
              </a:lnSpc>
              <a:spcBef>
                <a:spcPts val="1000"/>
              </a:spcBef>
              <a:buFont typeface="Arial" panose="020B0604020202020204" pitchFamily="34" charset="0"/>
              <a:buChar char="•"/>
            </a:pPr>
            <a:r>
              <a:rPr lang="hr-HR" sz="2200" b="1" dirty="0"/>
              <a:t>o</a:t>
            </a:r>
            <a:r>
              <a:rPr lang="hr-HR" sz="2200" b="1" dirty="0" smtClean="0"/>
              <a:t>d ovogodišnjeg ciklusa planiranja primatelj sredstava će prihod, kao i rashod koji financira iz ovog prihoda, planirati ovisno o izvoru iz kojeg mu davatelj prenosi sredstva:</a:t>
            </a:r>
          </a:p>
          <a:p>
            <a:pPr marL="800100" lvl="1" indent="-342900" algn="just">
              <a:lnSpc>
                <a:spcPct val="80000"/>
              </a:lnSpc>
              <a:spcBef>
                <a:spcPts val="1000"/>
              </a:spcBef>
              <a:buFont typeface="Wingdings" panose="05000000000000000000" pitchFamily="2" charset="2"/>
              <a:buChar char="Ø"/>
            </a:pPr>
            <a:r>
              <a:rPr lang="hr-HR" sz="2200" dirty="0" smtClean="0"/>
              <a:t>ako </a:t>
            </a:r>
            <a:r>
              <a:rPr lang="hr-HR" sz="2200" dirty="0"/>
              <a:t>se sredstva doznačavaju iz EU izvora, neovisno o tome tko ih doznačava (programsko tijelo, nositelj projekta ili partner), prihodi odnosno rashodi, planirat će se u okviru izvora financiranja 51, 56, 57 ili 58 na dodatnoj analitičkoj razini istovjetnoj onoj sa koje su sredstva </a:t>
            </a:r>
            <a:r>
              <a:rPr lang="hr-HR" sz="2200" dirty="0" smtClean="0"/>
              <a:t>doznačena</a:t>
            </a:r>
          </a:p>
          <a:p>
            <a:pPr marL="800100" lvl="1" indent="-342900" algn="just">
              <a:lnSpc>
                <a:spcPct val="80000"/>
              </a:lnSpc>
              <a:spcBef>
                <a:spcPts val="1000"/>
              </a:spcBef>
              <a:buFont typeface="Wingdings" panose="05000000000000000000" pitchFamily="2" charset="2"/>
              <a:buChar char="Ø"/>
            </a:pPr>
            <a:r>
              <a:rPr lang="hr-HR" sz="2200" dirty="0" smtClean="0"/>
              <a:t>ako </a:t>
            </a:r>
            <a:r>
              <a:rPr lang="hr-HR" sz="2200" dirty="0"/>
              <a:t>se sredstva doznačavaju iz nekih drugih izvora financiranja, prihodi odnosno rashodi, planirat će se u okviru izvora financiranja 50 Pomoći iz državnog proračuna, na dodatnoj analitičkoj razini ovisno iz kojeg izvora financiranja su sredstava </a:t>
            </a:r>
            <a:r>
              <a:rPr lang="hr-HR" sz="2200" dirty="0" smtClean="0"/>
              <a:t>doznačena</a:t>
            </a:r>
          </a:p>
        </p:txBody>
      </p:sp>
      <p:sp>
        <p:nvSpPr>
          <p:cNvPr id="18" name="Pravokutnik: zaobljeni dijagonalni kutovi 2">
            <a:extLst>
              <a:ext uri="{FF2B5EF4-FFF2-40B4-BE49-F238E27FC236}">
                <a16:creationId xmlns:a16="http://schemas.microsoft.com/office/drawing/2014/main" id="{EA07C3F0-5C16-E4BF-13FF-36D2D8E45A55}"/>
              </a:ext>
            </a:extLst>
          </p:cNvPr>
          <p:cNvSpPr/>
          <p:nvPr/>
        </p:nvSpPr>
        <p:spPr>
          <a:xfrm>
            <a:off x="365125" y="902991"/>
            <a:ext cx="10651218" cy="737523"/>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PLANIRANJE MEĐUSOBNIH PRIJENOSA SREDSTAVA IZMEĐU PRORAČUNSKIH KORISNIKA</a:t>
            </a:r>
            <a:endParaRPr lang="hr-HR" sz="2400" b="1" dirty="0">
              <a:solidFill>
                <a:schemeClr val="tx1"/>
              </a:solidFill>
            </a:endParaRPr>
          </a:p>
        </p:txBody>
      </p:sp>
    </p:spTree>
    <p:extLst>
      <p:ext uri="{BB962C8B-B14F-4D97-AF65-F5344CB8AC3E}">
        <p14:creationId xmlns:p14="http://schemas.microsoft.com/office/powerpoint/2010/main" val="2780597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3" name="Pravokutnik 2"/>
          <p:cNvSpPr/>
          <p:nvPr/>
        </p:nvSpPr>
        <p:spPr>
          <a:xfrm>
            <a:off x="300892" y="2147840"/>
            <a:ext cx="11353395" cy="3983655"/>
          </a:xfrm>
          <a:prstGeom prst="rect">
            <a:avLst/>
          </a:prstGeom>
        </p:spPr>
        <p:txBody>
          <a:bodyPr wrap="square">
            <a:spAutoFit/>
          </a:bodyPr>
          <a:lstStyle/>
          <a:p>
            <a:pPr marL="228600" indent="-228600" algn="just">
              <a:lnSpc>
                <a:spcPct val="80000"/>
              </a:lnSpc>
              <a:spcBef>
                <a:spcPts val="1000"/>
              </a:spcBef>
              <a:buFont typeface="Arial" panose="020B0604020202020204" pitchFamily="34" charset="0"/>
              <a:buChar char="•"/>
            </a:pPr>
            <a:r>
              <a:rPr lang="hr-HR" sz="2200" dirty="0"/>
              <a:t>davatelji sredstava podskupinu 369 mogu planirati pod uvjetom da su o navedenom prijenosu obavijestili primatelja </a:t>
            </a:r>
            <a:r>
              <a:rPr lang="hr-HR" sz="2200" dirty="0" smtClean="0"/>
              <a:t>sredstava (obavezno navesti izvor iz kojeg se prenose sredstva), </a:t>
            </a:r>
            <a:r>
              <a:rPr lang="hr-HR" sz="2200" dirty="0"/>
              <a:t>ali i pod uvjetom da su od primatelja sredstava zaprimili pisanu obavijest kojom isti potvrđuje da će u svom financijskom planu planirati podskupinu 639 u istom </a:t>
            </a:r>
            <a:r>
              <a:rPr lang="hr-HR" sz="2200" dirty="0" smtClean="0"/>
              <a:t>iznosu</a:t>
            </a:r>
          </a:p>
          <a:p>
            <a:pPr marL="228600" indent="-228600" algn="just">
              <a:lnSpc>
                <a:spcPct val="80000"/>
              </a:lnSpc>
              <a:spcBef>
                <a:spcPts val="1000"/>
              </a:spcBef>
              <a:buFont typeface="Arial" panose="020B0604020202020204" pitchFamily="34" charset="0"/>
              <a:buChar char="•"/>
            </a:pPr>
            <a:r>
              <a:rPr lang="hr-HR" sz="2200" dirty="0"/>
              <a:t>Ministarstvu financija potrebno je dostaviti dokaze o dostavi navedenih </a:t>
            </a:r>
            <a:r>
              <a:rPr lang="hr-HR" sz="2200" dirty="0" smtClean="0"/>
              <a:t>obavijesti</a:t>
            </a:r>
            <a:endParaRPr lang="hr-HR" sz="2200" dirty="0"/>
          </a:p>
          <a:p>
            <a:pPr algn="just">
              <a:lnSpc>
                <a:spcPct val="80000"/>
              </a:lnSpc>
              <a:spcBef>
                <a:spcPts val="1000"/>
              </a:spcBef>
            </a:pPr>
            <a:endParaRPr lang="hr-HR" sz="2200" dirty="0" smtClean="0"/>
          </a:p>
          <a:p>
            <a:pPr marL="228600" indent="-228600" algn="just">
              <a:lnSpc>
                <a:spcPct val="80000"/>
              </a:lnSpc>
              <a:spcBef>
                <a:spcPts val="1000"/>
              </a:spcBef>
              <a:buFont typeface="Arial" panose="020B0604020202020204" pitchFamily="34" charset="0"/>
              <a:buChar char="•"/>
            </a:pPr>
            <a:r>
              <a:rPr lang="hr-HR" sz="2200" dirty="0" smtClean="0"/>
              <a:t>proračunski </a:t>
            </a:r>
            <a:r>
              <a:rPr lang="hr-HR" sz="2200" dirty="0"/>
              <a:t>korisnici koji u svom financijskom planu planiraju podskupine 369 i 639 obvezni su Ministarstvu financija dostaviti ispunjeni Prilog </a:t>
            </a:r>
            <a:r>
              <a:rPr lang="hr-HR" sz="2200" dirty="0" smtClean="0"/>
              <a:t>17. Upute</a:t>
            </a:r>
          </a:p>
          <a:p>
            <a:pPr marL="800100" lvl="1" indent="-342900" algn="just">
              <a:lnSpc>
                <a:spcPct val="80000"/>
              </a:lnSpc>
              <a:spcBef>
                <a:spcPts val="1000"/>
              </a:spcBef>
              <a:buFont typeface="Wingdings" panose="05000000000000000000" pitchFamily="2" charset="2"/>
              <a:buChar char="Ø"/>
            </a:pPr>
            <a:r>
              <a:rPr lang="hr-HR" sz="2200" dirty="0" smtClean="0"/>
              <a:t>za </a:t>
            </a:r>
            <a:r>
              <a:rPr lang="hr-HR" sz="2200" dirty="0"/>
              <a:t>podskupinu 369 </a:t>
            </a:r>
            <a:r>
              <a:rPr lang="hr-HR" sz="2200" dirty="0" smtClean="0"/>
              <a:t>treba napisati </a:t>
            </a:r>
            <a:r>
              <a:rPr lang="hr-HR" sz="2200" dirty="0"/>
              <a:t>sve primatelje sredstava kojima se planiraju prenijeti sredstva i u kojem </a:t>
            </a:r>
            <a:r>
              <a:rPr lang="hr-HR" sz="2200" dirty="0" smtClean="0"/>
              <a:t>iznosu </a:t>
            </a:r>
          </a:p>
          <a:p>
            <a:pPr marL="800100" lvl="1" indent="-342900" algn="just">
              <a:lnSpc>
                <a:spcPct val="80000"/>
              </a:lnSpc>
              <a:spcBef>
                <a:spcPts val="1000"/>
              </a:spcBef>
              <a:buFont typeface="Wingdings" panose="05000000000000000000" pitchFamily="2" charset="2"/>
              <a:buChar char="Ø"/>
            </a:pPr>
            <a:r>
              <a:rPr lang="hr-HR" sz="2200" dirty="0" smtClean="0"/>
              <a:t>za  </a:t>
            </a:r>
            <a:r>
              <a:rPr lang="hr-HR" sz="2200" dirty="0"/>
              <a:t>podskupinu 639 </a:t>
            </a:r>
            <a:r>
              <a:rPr lang="hr-HR" sz="2200" dirty="0" smtClean="0"/>
              <a:t>treba napisati </a:t>
            </a:r>
            <a:r>
              <a:rPr lang="hr-HR" sz="2200" dirty="0"/>
              <a:t>sve davatelje sredstava od kojih korisnik planira primiti </a:t>
            </a:r>
            <a:r>
              <a:rPr lang="hr-HR" sz="2200" dirty="0" smtClean="0"/>
              <a:t>sredstva</a:t>
            </a:r>
            <a:endParaRPr lang="hr-HR" sz="2200" dirty="0"/>
          </a:p>
        </p:txBody>
      </p:sp>
      <p:sp>
        <p:nvSpPr>
          <p:cNvPr id="18" name="Pravokutnik: zaobljeni dijagonalni kutovi 2">
            <a:extLst>
              <a:ext uri="{FF2B5EF4-FFF2-40B4-BE49-F238E27FC236}">
                <a16:creationId xmlns:a16="http://schemas.microsoft.com/office/drawing/2014/main" id="{EA07C3F0-5C16-E4BF-13FF-36D2D8E45A55}"/>
              </a:ext>
            </a:extLst>
          </p:cNvPr>
          <p:cNvSpPr/>
          <p:nvPr/>
        </p:nvSpPr>
        <p:spPr>
          <a:xfrm>
            <a:off x="365125" y="944093"/>
            <a:ext cx="10651218" cy="737523"/>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PLANIRANJE MEĐUSOBNIH PRIJENOSA SREDSTAVA IZMEĐU PRORAČUNSKIH KORISNIKA</a:t>
            </a:r>
            <a:endParaRPr lang="hr-HR" sz="2400" b="1" dirty="0">
              <a:solidFill>
                <a:schemeClr val="tx1"/>
              </a:solidFill>
            </a:endParaRPr>
          </a:p>
        </p:txBody>
      </p:sp>
    </p:spTree>
    <p:extLst>
      <p:ext uri="{BB962C8B-B14F-4D97-AF65-F5344CB8AC3E}">
        <p14:creationId xmlns:p14="http://schemas.microsoft.com/office/powerpoint/2010/main" val="686757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18</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18" name="Pravokutnik: zaobljeni dijagonalni kutovi 2">
            <a:extLst>
              <a:ext uri="{FF2B5EF4-FFF2-40B4-BE49-F238E27FC236}">
                <a16:creationId xmlns:a16="http://schemas.microsoft.com/office/drawing/2014/main" id="{EA07C3F0-5C16-E4BF-13FF-36D2D8E45A55}"/>
              </a:ext>
            </a:extLst>
          </p:cNvPr>
          <p:cNvSpPr/>
          <p:nvPr/>
        </p:nvSpPr>
        <p:spPr>
          <a:xfrm>
            <a:off x="365125" y="944093"/>
            <a:ext cx="10651218" cy="737523"/>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PLANIRANJE MEĐUSOBNIH PRIJENOSA SREDSTAVA IZMEĐU PRORAČUNSKIH KORISNIKA - primjer</a:t>
            </a:r>
            <a:endParaRPr lang="hr-HR" sz="2400" b="1" dirty="0">
              <a:solidFill>
                <a:schemeClr val="tx1"/>
              </a:solidFill>
            </a:endParaRPr>
          </a:p>
        </p:txBody>
      </p:sp>
      <p:graphicFrame>
        <p:nvGraphicFramePr>
          <p:cNvPr id="7" name="Tablica 6"/>
          <p:cNvGraphicFramePr>
            <a:graphicFrameLocks noGrp="1"/>
          </p:cNvGraphicFramePr>
          <p:nvPr>
            <p:extLst>
              <p:ext uri="{D42A27DB-BD31-4B8C-83A1-F6EECF244321}">
                <p14:modId xmlns:p14="http://schemas.microsoft.com/office/powerpoint/2010/main" val="1226969874"/>
              </p:ext>
            </p:extLst>
          </p:nvPr>
        </p:nvGraphicFramePr>
        <p:xfrm>
          <a:off x="365125" y="1935792"/>
          <a:ext cx="10034097" cy="4437982"/>
        </p:xfrm>
        <a:graphic>
          <a:graphicData uri="http://schemas.openxmlformats.org/drawingml/2006/table">
            <a:tbl>
              <a:tblPr>
                <a:tableStyleId>{5C22544A-7EE6-4342-B048-85BDC9FD1C3A}</a:tableStyleId>
              </a:tblPr>
              <a:tblGrid>
                <a:gridCol w="1383237">
                  <a:extLst>
                    <a:ext uri="{9D8B030D-6E8A-4147-A177-3AD203B41FA5}">
                      <a16:colId xmlns:a16="http://schemas.microsoft.com/office/drawing/2014/main" val="1727480025"/>
                    </a:ext>
                  </a:extLst>
                </a:gridCol>
                <a:gridCol w="2971398">
                  <a:extLst>
                    <a:ext uri="{9D8B030D-6E8A-4147-A177-3AD203B41FA5}">
                      <a16:colId xmlns:a16="http://schemas.microsoft.com/office/drawing/2014/main" val="3060684392"/>
                    </a:ext>
                  </a:extLst>
                </a:gridCol>
                <a:gridCol w="1328347">
                  <a:extLst>
                    <a:ext uri="{9D8B030D-6E8A-4147-A177-3AD203B41FA5}">
                      <a16:colId xmlns:a16="http://schemas.microsoft.com/office/drawing/2014/main" val="3569222026"/>
                    </a:ext>
                  </a:extLst>
                </a:gridCol>
                <a:gridCol w="1317368">
                  <a:extLst>
                    <a:ext uri="{9D8B030D-6E8A-4147-A177-3AD203B41FA5}">
                      <a16:colId xmlns:a16="http://schemas.microsoft.com/office/drawing/2014/main" val="2395689555"/>
                    </a:ext>
                  </a:extLst>
                </a:gridCol>
                <a:gridCol w="1317368">
                  <a:extLst>
                    <a:ext uri="{9D8B030D-6E8A-4147-A177-3AD203B41FA5}">
                      <a16:colId xmlns:a16="http://schemas.microsoft.com/office/drawing/2014/main" val="1795525451"/>
                    </a:ext>
                  </a:extLst>
                </a:gridCol>
                <a:gridCol w="1716379">
                  <a:extLst>
                    <a:ext uri="{9D8B030D-6E8A-4147-A177-3AD203B41FA5}">
                      <a16:colId xmlns:a16="http://schemas.microsoft.com/office/drawing/2014/main" val="4234863445"/>
                    </a:ext>
                  </a:extLst>
                </a:gridCol>
              </a:tblGrid>
              <a:tr h="957037">
                <a:tc gridSpan="6">
                  <a:txBody>
                    <a:bodyPr/>
                    <a:lstStyle/>
                    <a:p>
                      <a:pPr algn="l" fontAlgn="t"/>
                      <a:r>
                        <a:rPr lang="hr-HR" sz="1100" u="none" strike="noStrike" dirty="0">
                          <a:effectLst/>
                        </a:rPr>
                        <a:t>U nastavku se daje primjer u kojem Ministarstvo gospodarstva prenosi sredstva Sveučilištu u Zagrebu i Sveučilištu u Rijeci. Ministarstvo sredstva planira na podskupini 369. Dio sredstava prenosi sa izvora 11 Opći prihodi i primici, a dio sa izvora 58100 Mehanizam za oporavak i otpornost - bespovratna sredstva - raspoloživ predujam ili unaprijed naplaćen prihod. U tablici ministarstvo navodi podatke o razdjelu, glavi i potprogramu gdje je planiralo navedena sredstva te navodi primatelje kojima planira prenijeti sredstva i sa kojeg izvora financiranja. Također ministarstvo obavještava primatelje o namjeri prijenosa sredstava istima te u obavijesti naznačuje iznos sredstava i izvor s kojeg planira prenijeti sredstva.</a:t>
                      </a:r>
                      <a:endParaRPr lang="hr-HR" sz="1100" b="0" i="0" u="none" strike="noStrike" dirty="0">
                        <a:solidFill>
                          <a:srgbClr val="000000"/>
                        </a:solidFill>
                        <a:effectLst/>
                        <a:latin typeface="Calibri" panose="020F0502020204030204" pitchFamily="34" charset="0"/>
                      </a:endParaRPr>
                    </a:p>
                  </a:txBody>
                  <a:tcPr marL="9525" marR="9525" marT="9525"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2050330190"/>
                  </a:ext>
                </a:extLst>
              </a:tr>
              <a:tr h="284159">
                <a:tc>
                  <a:txBody>
                    <a:bodyPr/>
                    <a:lstStyle/>
                    <a:p>
                      <a:pPr algn="l" fontAlgn="ct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7265088"/>
                  </a:ext>
                </a:extLst>
              </a:tr>
              <a:tr h="568317">
                <a:tc>
                  <a:txBody>
                    <a:bodyPr/>
                    <a:lstStyle/>
                    <a:p>
                      <a:pPr algn="ctr" fontAlgn="ctr"/>
                      <a:r>
                        <a:rPr lang="hr-HR" sz="1100" u="none" strike="noStrike">
                          <a:effectLst/>
                        </a:rPr>
                        <a:t>Šifra</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Naziv</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dirty="0">
                          <a:effectLst/>
                        </a:rPr>
                        <a:t>Izvor</a:t>
                      </a:r>
                      <a:endParaRPr lang="hr-H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PLAN </a:t>
                      </a:r>
                      <a:br>
                        <a:rPr lang="hr-HR" sz="1100" u="none" strike="noStrike">
                          <a:effectLst/>
                        </a:rPr>
                      </a:br>
                      <a:r>
                        <a:rPr lang="hr-HR" sz="1100" u="none" strike="noStrike">
                          <a:effectLst/>
                        </a:rPr>
                        <a:t>(t)</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PROJEKCIJA </a:t>
                      </a:r>
                      <a:br>
                        <a:rPr lang="hr-HR" sz="1100" u="none" strike="noStrike">
                          <a:effectLst/>
                        </a:rPr>
                      </a:br>
                      <a:r>
                        <a:rPr lang="hr-HR" sz="1100" u="none" strike="noStrike">
                          <a:effectLst/>
                        </a:rPr>
                        <a:t>(t+1)</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PROJEKCIJA</a:t>
                      </a:r>
                      <a:br>
                        <a:rPr lang="hr-HR" sz="1100" u="none" strike="noStrike">
                          <a:effectLst/>
                        </a:rPr>
                      </a:br>
                      <a:r>
                        <a:rPr lang="hr-HR" sz="1100" u="none" strike="noStrike">
                          <a:effectLst/>
                        </a:rPr>
                        <a:t>(t+2)</a:t>
                      </a:r>
                      <a:endParaRPr lang="hr-HR"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1233694"/>
                  </a:ext>
                </a:extLst>
              </a:tr>
              <a:tr h="355198">
                <a:tc>
                  <a:txBody>
                    <a:bodyPr/>
                    <a:lstStyle/>
                    <a:p>
                      <a:pPr algn="l" fontAlgn="ctr"/>
                      <a:r>
                        <a:rPr lang="hr-HR" sz="1400" u="none" strike="noStrike">
                          <a:effectLst/>
                        </a:rPr>
                        <a:t>369</a:t>
                      </a:r>
                      <a:endParaRPr lang="hr-H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400" u="none" strike="noStrike">
                          <a:effectLst/>
                        </a:rPr>
                        <a:t> </a:t>
                      </a:r>
                      <a:endParaRPr lang="hr-H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400" u="none" strike="noStrike">
                          <a:effectLst/>
                        </a:rPr>
                        <a:t> </a:t>
                      </a:r>
                      <a:endParaRPr lang="hr-HR"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3441258"/>
                  </a:ext>
                </a:extLst>
              </a:tr>
              <a:tr h="284159">
                <a:tc>
                  <a:txBody>
                    <a:bodyPr/>
                    <a:lstStyle/>
                    <a:p>
                      <a:pPr algn="l" fontAlgn="ctr"/>
                      <a:r>
                        <a:rPr lang="hr-HR" sz="1100" u="none" strike="noStrike">
                          <a:effectLst/>
                        </a:rPr>
                        <a:t>077</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Ministarstvo gospodarstva</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270.000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290.000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300.000</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9702616"/>
                  </a:ext>
                </a:extLst>
              </a:tr>
              <a:tr h="284159">
                <a:tc>
                  <a:txBody>
                    <a:bodyPr/>
                    <a:lstStyle/>
                    <a:p>
                      <a:pPr algn="l" fontAlgn="ctr"/>
                      <a:r>
                        <a:rPr lang="hr-HR" sz="1100" u="none" strike="noStrike">
                          <a:effectLst/>
                        </a:rPr>
                        <a:t>07705 </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Ministarstvo gospodarstva</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270.000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290.000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300.000</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321218"/>
                  </a:ext>
                </a:extLst>
              </a:tr>
              <a:tr h="568317">
                <a:tc>
                  <a:txBody>
                    <a:bodyPr/>
                    <a:lstStyle/>
                    <a:p>
                      <a:pPr algn="l" fontAlgn="ctr"/>
                      <a:r>
                        <a:rPr lang="hr-HR" sz="1100" u="none" strike="noStrike">
                          <a:effectLst/>
                        </a:rPr>
                        <a:t>A817090</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MJERE ZA POTICANJE ISTRAŽIVANJA, RAZVOJA I INOVACIJA</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hr-HR" sz="1100" u="none" strike="noStrike">
                          <a:effectLst/>
                        </a:rPr>
                        <a:t>270.000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290.000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300.000</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8153513"/>
                  </a:ext>
                </a:extLst>
              </a:tr>
              <a:tr h="284159">
                <a:tc>
                  <a:txBody>
                    <a:bodyPr/>
                    <a:lstStyle/>
                    <a:p>
                      <a:pPr algn="l" fontAlgn="ctr"/>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Sveučilište u Zagrebu</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11</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100.000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110.000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120.000</a:t>
                      </a:r>
                      <a:endParaRPr lang="hr-H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2634866"/>
                  </a:ext>
                </a:extLst>
              </a:tr>
              <a:tr h="284159">
                <a:tc>
                  <a:txBody>
                    <a:bodyPr/>
                    <a:lstStyle/>
                    <a:p>
                      <a:pPr algn="l" fontAlgn="ctr"/>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58100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a:t>
                      </a:r>
                      <a:endParaRPr lang="hr-H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6436083"/>
                  </a:ext>
                </a:extLst>
              </a:tr>
              <a:tr h="284159">
                <a:tc>
                  <a:txBody>
                    <a:bodyPr/>
                    <a:lstStyle/>
                    <a:p>
                      <a:pPr algn="l" fontAlgn="ctr"/>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Sveučilište u Rijeci</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11</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120.000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130.000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130.000</a:t>
                      </a:r>
                      <a:endParaRPr lang="hr-H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8422595"/>
                  </a:ext>
                </a:extLst>
              </a:tr>
              <a:tr h="284159">
                <a:tc>
                  <a:txBody>
                    <a:bodyPr/>
                    <a:lstStyle/>
                    <a:p>
                      <a:pPr algn="l" fontAlgn="ctr"/>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58100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dirty="0">
                          <a:effectLst/>
                        </a:rPr>
                        <a:t>20.000</a:t>
                      </a:r>
                      <a:endParaRPr lang="hr-H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0288757"/>
                  </a:ext>
                </a:extLst>
              </a:tr>
            </a:tbl>
          </a:graphicData>
        </a:graphic>
      </p:graphicFrame>
    </p:spTree>
    <p:extLst>
      <p:ext uri="{BB962C8B-B14F-4D97-AF65-F5344CB8AC3E}">
        <p14:creationId xmlns:p14="http://schemas.microsoft.com/office/powerpoint/2010/main" val="228665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19</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18" name="Pravokutnik: zaobljeni dijagonalni kutovi 2">
            <a:extLst>
              <a:ext uri="{FF2B5EF4-FFF2-40B4-BE49-F238E27FC236}">
                <a16:creationId xmlns:a16="http://schemas.microsoft.com/office/drawing/2014/main" id="{EA07C3F0-5C16-E4BF-13FF-36D2D8E45A55}"/>
              </a:ext>
            </a:extLst>
          </p:cNvPr>
          <p:cNvSpPr/>
          <p:nvPr/>
        </p:nvSpPr>
        <p:spPr>
          <a:xfrm>
            <a:off x="365125" y="944093"/>
            <a:ext cx="10651218" cy="737523"/>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PLANIRANJE MEĐUSOBNIH PRIJENOSA SREDSTAVA IZMEĐU PRORAČUNSKIH KORISNIKA - primjer</a:t>
            </a:r>
            <a:endParaRPr lang="hr-HR" sz="2400" b="1" dirty="0">
              <a:solidFill>
                <a:schemeClr val="tx1"/>
              </a:solidFill>
            </a:endParaRPr>
          </a:p>
        </p:txBody>
      </p:sp>
      <p:graphicFrame>
        <p:nvGraphicFramePr>
          <p:cNvPr id="3" name="Tablica 2"/>
          <p:cNvGraphicFramePr>
            <a:graphicFrameLocks noGrp="1"/>
          </p:cNvGraphicFramePr>
          <p:nvPr>
            <p:extLst>
              <p:ext uri="{D42A27DB-BD31-4B8C-83A1-F6EECF244321}">
                <p14:modId xmlns:p14="http://schemas.microsoft.com/office/powerpoint/2010/main" val="3872870697"/>
              </p:ext>
            </p:extLst>
          </p:nvPr>
        </p:nvGraphicFramePr>
        <p:xfrm>
          <a:off x="365125" y="1874836"/>
          <a:ext cx="10167101" cy="4216597"/>
        </p:xfrm>
        <a:graphic>
          <a:graphicData uri="http://schemas.openxmlformats.org/drawingml/2006/table">
            <a:tbl>
              <a:tblPr>
                <a:tableStyleId>{5C22544A-7EE6-4342-B048-85BDC9FD1C3A}</a:tableStyleId>
              </a:tblPr>
              <a:tblGrid>
                <a:gridCol w="1459614">
                  <a:extLst>
                    <a:ext uri="{9D8B030D-6E8A-4147-A177-3AD203B41FA5}">
                      <a16:colId xmlns:a16="http://schemas.microsoft.com/office/drawing/2014/main" val="1389692157"/>
                    </a:ext>
                  </a:extLst>
                </a:gridCol>
                <a:gridCol w="3135467">
                  <a:extLst>
                    <a:ext uri="{9D8B030D-6E8A-4147-A177-3AD203B41FA5}">
                      <a16:colId xmlns:a16="http://schemas.microsoft.com/office/drawing/2014/main" val="2798181031"/>
                    </a:ext>
                  </a:extLst>
                </a:gridCol>
                <a:gridCol w="1401693">
                  <a:extLst>
                    <a:ext uri="{9D8B030D-6E8A-4147-A177-3AD203B41FA5}">
                      <a16:colId xmlns:a16="http://schemas.microsoft.com/office/drawing/2014/main" val="3222650585"/>
                    </a:ext>
                  </a:extLst>
                </a:gridCol>
                <a:gridCol w="1390109">
                  <a:extLst>
                    <a:ext uri="{9D8B030D-6E8A-4147-A177-3AD203B41FA5}">
                      <a16:colId xmlns:a16="http://schemas.microsoft.com/office/drawing/2014/main" val="1757879187"/>
                    </a:ext>
                  </a:extLst>
                </a:gridCol>
                <a:gridCol w="1390109">
                  <a:extLst>
                    <a:ext uri="{9D8B030D-6E8A-4147-A177-3AD203B41FA5}">
                      <a16:colId xmlns:a16="http://schemas.microsoft.com/office/drawing/2014/main" val="2536805006"/>
                    </a:ext>
                  </a:extLst>
                </a:gridCol>
                <a:gridCol w="1390109">
                  <a:extLst>
                    <a:ext uri="{9D8B030D-6E8A-4147-A177-3AD203B41FA5}">
                      <a16:colId xmlns:a16="http://schemas.microsoft.com/office/drawing/2014/main" val="253029244"/>
                    </a:ext>
                  </a:extLst>
                </a:gridCol>
              </a:tblGrid>
              <a:tr h="1375440">
                <a:tc gridSpan="6">
                  <a:txBody>
                    <a:bodyPr/>
                    <a:lstStyle/>
                    <a:p>
                      <a:pPr algn="l" fontAlgn="t"/>
                      <a:r>
                        <a:rPr lang="hr-HR" sz="1100" u="none" strike="noStrike">
                          <a:effectLst/>
                        </a:rPr>
                        <a:t>U nastavku se daje primjer u kojem Ministarstvo gospodarstva prenosi sredstva Sveučilištu u Zagrebu i Sveučilištu u Rijeci. Dio sredstava ministarstvo prenosi sa izvora 11 Opći prihodi i primici, a dio sa izvora 58100 Mehanizam za oporavak i otpornost - bespovratna sredstva - raspoloživ predujam ili unaprijed naplaćen prihod. U ovom slučaju Ministarstvo znanosti, obrazovanja i mladih na glavi 08006 Sveučilišta i veleučilišta u Republici Hrvatskoj planira podskupinu 639. U tablici ministarstvo navodi podatke o razdjelu i glavi gdje je planiralo ostvariti prihod od ovih sredstava te navodi davatelja od kojeg će dobiti sredstva i na koji izvor planira primiti sredstva. Obzirom da u ovom slučaju Ministarstvo gospodarstva prenosi sredstva s izvora 11 i 58100, primatelj prihode planira na izvorima 5011 i 58100 (EU sredstva i davatelj i primatelj planiraju na istom izvoru). Također, primatelj sredstava nakon što dobije obavijest od davatelja kako mu isti planira prenijeti sredstva, mora primatelju odgovoriti da će planirati navedena sredstva na prihodovnoj strani.</a:t>
                      </a:r>
                      <a:endParaRPr lang="hr-HR" sz="1100" b="0" i="0" u="none" strike="noStrike">
                        <a:solidFill>
                          <a:srgbClr val="000000"/>
                        </a:solidFill>
                        <a:effectLst/>
                        <a:latin typeface="Calibri" panose="020F0502020204030204" pitchFamily="34" charset="0"/>
                      </a:endParaRPr>
                    </a:p>
                  </a:txBody>
                  <a:tcPr marL="9525" marR="9525" marT="9525"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2737218368"/>
                  </a:ext>
                </a:extLst>
              </a:tr>
              <a:tr h="277186">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r-H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7063599"/>
                  </a:ext>
                </a:extLst>
              </a:tr>
              <a:tr h="554372">
                <a:tc>
                  <a:txBody>
                    <a:bodyPr/>
                    <a:lstStyle/>
                    <a:p>
                      <a:pPr algn="ctr" fontAlgn="ctr"/>
                      <a:r>
                        <a:rPr lang="hr-HR" sz="1100" u="none" strike="noStrike">
                          <a:effectLst/>
                        </a:rPr>
                        <a:t>Šifra</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Naziv</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Izvor</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PLAN </a:t>
                      </a:r>
                      <a:br>
                        <a:rPr lang="hr-HR" sz="1100" u="none" strike="noStrike">
                          <a:effectLst/>
                        </a:rPr>
                      </a:br>
                      <a:r>
                        <a:rPr lang="hr-HR" sz="1100" u="none" strike="noStrike">
                          <a:effectLst/>
                        </a:rPr>
                        <a:t>(t)</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PROJEKCIJA </a:t>
                      </a:r>
                      <a:br>
                        <a:rPr lang="hr-HR" sz="1100" u="none" strike="noStrike">
                          <a:effectLst/>
                        </a:rPr>
                      </a:br>
                      <a:r>
                        <a:rPr lang="hr-HR" sz="1100" u="none" strike="noStrike">
                          <a:effectLst/>
                        </a:rPr>
                        <a:t>(t+1)</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hr-HR" sz="1100" u="none" strike="noStrike">
                          <a:effectLst/>
                        </a:rPr>
                        <a:t>PROJEKCIJA</a:t>
                      </a:r>
                      <a:br>
                        <a:rPr lang="hr-HR" sz="1100" u="none" strike="noStrike">
                          <a:effectLst/>
                        </a:rPr>
                      </a:br>
                      <a:r>
                        <a:rPr lang="hr-HR" sz="1100" u="none" strike="noStrike">
                          <a:effectLst/>
                        </a:rPr>
                        <a:t>(t+2)</a:t>
                      </a:r>
                      <a:endParaRPr lang="hr-HR"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8045408"/>
                  </a:ext>
                </a:extLst>
              </a:tr>
              <a:tr h="346483">
                <a:tc>
                  <a:txBody>
                    <a:bodyPr/>
                    <a:lstStyle/>
                    <a:p>
                      <a:pPr algn="l" fontAlgn="b"/>
                      <a:r>
                        <a:rPr lang="hr-HR" sz="1400" u="none" strike="noStrike">
                          <a:effectLst/>
                        </a:rPr>
                        <a:t>639</a:t>
                      </a:r>
                      <a:endParaRPr lang="hr-HR"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400" u="none" strike="noStrike">
                          <a:effectLst/>
                        </a:rPr>
                        <a:t> </a:t>
                      </a:r>
                      <a:endParaRPr lang="hr-HR"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400" u="none" strike="noStrike">
                          <a:effectLst/>
                        </a:rPr>
                        <a:t> </a:t>
                      </a:r>
                      <a:endParaRPr lang="hr-HR"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5098378"/>
                  </a:ext>
                </a:extLst>
              </a:tr>
              <a:tr h="554372">
                <a:tc>
                  <a:txBody>
                    <a:bodyPr/>
                    <a:lstStyle/>
                    <a:p>
                      <a:pPr algn="l" fontAlgn="ctr"/>
                      <a:r>
                        <a:rPr lang="hr-HR" sz="1100" u="none" strike="noStrike">
                          <a:effectLst/>
                        </a:rPr>
                        <a:t>080</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l-PL" sz="1100" u="none" strike="noStrike">
                          <a:effectLst/>
                        </a:rPr>
                        <a:t>Ministarstvo znanosti, obrazovanja i mladih</a:t>
                      </a:r>
                      <a:endParaRPr lang="pl-PL"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270.000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290.000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300.000</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1498896"/>
                  </a:ext>
                </a:extLst>
              </a:tr>
              <a:tr h="554372">
                <a:tc>
                  <a:txBody>
                    <a:bodyPr/>
                    <a:lstStyle/>
                    <a:p>
                      <a:pPr algn="l" fontAlgn="ctr"/>
                      <a:r>
                        <a:rPr lang="hr-HR" sz="1100" u="none" strike="noStrike">
                          <a:effectLst/>
                        </a:rPr>
                        <a:t>08006</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hr-HR" sz="1100" u="none" strike="noStrike">
                          <a:effectLst/>
                        </a:rPr>
                        <a:t>Sveučilišta i veleučilišta u Republici Hrvatskoj</a:t>
                      </a:r>
                      <a:endParaRPr lang="hr-H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r-HR" sz="1100" u="none" strike="noStrike">
                          <a:effectLst/>
                        </a:rPr>
                        <a:t> </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270.000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290.000</a:t>
                      </a:r>
                      <a:endParaRPr lang="hr-HR"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300.000</a:t>
                      </a:r>
                      <a:endParaRPr lang="hr-H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2499868"/>
                  </a:ext>
                </a:extLst>
              </a:tr>
              <a:tr h="277186">
                <a:tc>
                  <a:txBody>
                    <a:bodyPr/>
                    <a:lstStyle/>
                    <a:p>
                      <a:pPr algn="l" fontAlgn="b"/>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Ministarstvo gospodarstva</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5011</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220.000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240.000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250.000</a:t>
                      </a:r>
                      <a:endParaRPr lang="hr-H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551774"/>
                  </a:ext>
                </a:extLst>
              </a:tr>
              <a:tr h="277186">
                <a:tc>
                  <a:txBody>
                    <a:bodyPr/>
                    <a:lstStyle/>
                    <a:p>
                      <a:pPr algn="l" fontAlgn="b"/>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 </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r-HR" sz="1100" u="none" strike="noStrike">
                          <a:effectLst/>
                        </a:rPr>
                        <a:t>58100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50.000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a:effectLst/>
                        </a:rPr>
                        <a:t>50.000</a:t>
                      </a:r>
                      <a:endParaRPr lang="hr-H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r-HR" sz="1100" u="none" strike="noStrike" dirty="0">
                          <a:effectLst/>
                        </a:rPr>
                        <a:t>50.000</a:t>
                      </a:r>
                      <a:endParaRPr lang="hr-H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610674"/>
                  </a:ext>
                </a:extLst>
              </a:tr>
            </a:tbl>
          </a:graphicData>
        </a:graphic>
      </p:graphicFrame>
    </p:spTree>
    <p:extLst>
      <p:ext uri="{BB962C8B-B14F-4D97-AF65-F5344CB8AC3E}">
        <p14:creationId xmlns:p14="http://schemas.microsoft.com/office/powerpoint/2010/main" val="207734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3739656" y="5964075"/>
            <a:ext cx="8222025" cy="615255"/>
          </a:xfrm>
          <a:prstGeom prst="rect">
            <a:avLst/>
          </a:pr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5" name="Pravokutnik 54"/>
          <p:cNvSpPr/>
          <p:nvPr/>
        </p:nvSpPr>
        <p:spPr>
          <a:xfrm>
            <a:off x="0" y="-16590"/>
            <a:ext cx="12192000" cy="653298"/>
          </a:xfrm>
          <a:prstGeom prst="rect">
            <a:avLst/>
          </a:prstGeom>
          <a:solidFill>
            <a:srgbClr val="002060"/>
          </a:solidFill>
          <a:ln w="25400" cap="flat" cmpd="sng" algn="ctr">
            <a:noFill/>
            <a:prstDash val="solid"/>
          </a:ln>
          <a:effectLst/>
        </p:spPr>
        <p:txBody>
          <a:bodyPr lIns="360000" rtlCol="0" anchor="ctr"/>
          <a:lstStyle/>
          <a:p>
            <a:pPr marL="266700"/>
            <a:r>
              <a:rPr lang="pl-PL" altLang="sr-Latn-R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Pregled nove regulative</a:t>
            </a:r>
          </a:p>
        </p:txBody>
      </p:sp>
      <p:grpSp>
        <p:nvGrpSpPr>
          <p:cNvPr id="91" name="Grupa 90"/>
          <p:cNvGrpSpPr/>
          <p:nvPr/>
        </p:nvGrpSpPr>
        <p:grpSpPr>
          <a:xfrm>
            <a:off x="387884" y="1684220"/>
            <a:ext cx="3354652" cy="4279855"/>
            <a:chOff x="3442438" y="811217"/>
            <a:chExt cx="3951504" cy="5800778"/>
          </a:xfrm>
        </p:grpSpPr>
        <p:grpSp>
          <p:nvGrpSpPr>
            <p:cNvPr id="44" name="Grupa 43"/>
            <p:cNvGrpSpPr/>
            <p:nvPr/>
          </p:nvGrpSpPr>
          <p:grpSpPr>
            <a:xfrm>
              <a:off x="3442438" y="3956619"/>
              <a:ext cx="3948112" cy="2655376"/>
              <a:chOff x="4114045" y="1453994"/>
              <a:chExt cx="3948112" cy="2655376"/>
            </a:xfrm>
          </p:grpSpPr>
          <p:grpSp>
            <p:nvGrpSpPr>
              <p:cNvPr id="45" name="Grupa 44"/>
              <p:cNvGrpSpPr/>
              <p:nvPr/>
            </p:nvGrpSpPr>
            <p:grpSpPr>
              <a:xfrm>
                <a:off x="4114045" y="1453994"/>
                <a:ext cx="3948112" cy="2655376"/>
                <a:chOff x="7209670" y="2086870"/>
                <a:chExt cx="3948112" cy="2655376"/>
              </a:xfrm>
            </p:grpSpPr>
            <p:sp>
              <p:nvSpPr>
                <p:cNvPr id="47" name="Prostoručno 46"/>
                <p:cNvSpPr/>
                <p:nvPr/>
              </p:nvSpPr>
              <p:spPr>
                <a:xfrm>
                  <a:off x="7209670" y="2086870"/>
                  <a:ext cx="3948112" cy="2581275"/>
                </a:xfrm>
                <a:custGeom>
                  <a:avLst/>
                  <a:gdLst>
                    <a:gd name="connsiteX0" fmla="*/ 0 w 3948112"/>
                    <a:gd name="connsiteY0" fmla="*/ 1571625 h 2581275"/>
                    <a:gd name="connsiteX1" fmla="*/ 1547812 w 3948112"/>
                    <a:gd name="connsiteY1" fmla="*/ 2581275 h 2581275"/>
                    <a:gd name="connsiteX2" fmla="*/ 3948112 w 3948112"/>
                    <a:gd name="connsiteY2" fmla="*/ 1004888 h 2581275"/>
                    <a:gd name="connsiteX3" fmla="*/ 2405062 w 3948112"/>
                    <a:gd name="connsiteY3" fmla="*/ 0 h 2581275"/>
                    <a:gd name="connsiteX4" fmla="*/ 0 w 3948112"/>
                    <a:gd name="connsiteY4" fmla="*/ 1571625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112" h="2581275">
                      <a:moveTo>
                        <a:pt x="0" y="1571625"/>
                      </a:moveTo>
                      <a:lnTo>
                        <a:pt x="1547812" y="2581275"/>
                      </a:lnTo>
                      <a:lnTo>
                        <a:pt x="3948112" y="1004888"/>
                      </a:lnTo>
                      <a:lnTo>
                        <a:pt x="2405062" y="0"/>
                      </a:lnTo>
                      <a:lnTo>
                        <a:pt x="0" y="1571625"/>
                      </a:lnTo>
                      <a:close/>
                    </a:path>
                  </a:pathLst>
                </a:cu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8" name="Prostoručno 47"/>
                <p:cNvSpPr/>
                <p:nvPr/>
              </p:nvSpPr>
              <p:spPr>
                <a:xfrm>
                  <a:off x="7211257" y="3659571"/>
                  <a:ext cx="1546225" cy="1082675"/>
                </a:xfrm>
                <a:custGeom>
                  <a:avLst/>
                  <a:gdLst>
                    <a:gd name="connsiteX0" fmla="*/ 0 w 1546225"/>
                    <a:gd name="connsiteY0" fmla="*/ 0 h 1082675"/>
                    <a:gd name="connsiteX1" fmla="*/ 3175 w 1546225"/>
                    <a:gd name="connsiteY1" fmla="*/ 73025 h 1082675"/>
                    <a:gd name="connsiteX2" fmla="*/ 1546225 w 1546225"/>
                    <a:gd name="connsiteY2" fmla="*/ 1082675 h 1082675"/>
                    <a:gd name="connsiteX3" fmla="*/ 1543050 w 1546225"/>
                    <a:gd name="connsiteY3" fmla="*/ 1009650 h 1082675"/>
                    <a:gd name="connsiteX4" fmla="*/ 0 w 154622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25" h="1082675">
                      <a:moveTo>
                        <a:pt x="0" y="0"/>
                      </a:moveTo>
                      <a:lnTo>
                        <a:pt x="3175" y="73025"/>
                      </a:lnTo>
                      <a:lnTo>
                        <a:pt x="1546225" y="1082675"/>
                      </a:lnTo>
                      <a:lnTo>
                        <a:pt x="1543050" y="1009650"/>
                      </a:lnTo>
                      <a:lnTo>
                        <a:pt x="0" y="0"/>
                      </a:ln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9" name="Prostoručno 48"/>
                <p:cNvSpPr/>
                <p:nvPr/>
              </p:nvSpPr>
              <p:spPr>
                <a:xfrm>
                  <a:off x="8757482" y="3100771"/>
                  <a:ext cx="2400300" cy="1641475"/>
                </a:xfrm>
                <a:custGeom>
                  <a:avLst/>
                  <a:gdLst>
                    <a:gd name="connsiteX0" fmla="*/ 0 w 2400300"/>
                    <a:gd name="connsiteY0" fmla="*/ 1568450 h 1641475"/>
                    <a:gd name="connsiteX1" fmla="*/ 2400300 w 2400300"/>
                    <a:gd name="connsiteY1" fmla="*/ 0 h 1641475"/>
                    <a:gd name="connsiteX2" fmla="*/ 2400300 w 2400300"/>
                    <a:gd name="connsiteY2" fmla="*/ 66675 h 1641475"/>
                    <a:gd name="connsiteX3" fmla="*/ 0 w 2400300"/>
                    <a:gd name="connsiteY3" fmla="*/ 1641475 h 1641475"/>
                    <a:gd name="connsiteX4" fmla="*/ 0 w 2400300"/>
                    <a:gd name="connsiteY4" fmla="*/ 1568450 h 164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1641475">
                      <a:moveTo>
                        <a:pt x="0" y="1568450"/>
                      </a:moveTo>
                      <a:lnTo>
                        <a:pt x="2400300" y="0"/>
                      </a:lnTo>
                      <a:lnTo>
                        <a:pt x="2400300" y="66675"/>
                      </a:lnTo>
                      <a:lnTo>
                        <a:pt x="0" y="1641475"/>
                      </a:lnTo>
                      <a:lnTo>
                        <a:pt x="0" y="156845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46" name="Prostoručno 45"/>
              <p:cNvSpPr/>
              <p:nvPr/>
            </p:nvSpPr>
            <p:spPr>
              <a:xfrm>
                <a:off x="4456884" y="1462786"/>
                <a:ext cx="3333750" cy="2165350"/>
              </a:xfrm>
              <a:custGeom>
                <a:avLst/>
                <a:gdLst>
                  <a:gd name="connsiteX0" fmla="*/ 0 w 3333750"/>
                  <a:gd name="connsiteY0" fmla="*/ 1352550 h 2165350"/>
                  <a:gd name="connsiteX1" fmla="*/ 1257300 w 3333750"/>
                  <a:gd name="connsiteY1" fmla="*/ 2165350 h 2165350"/>
                  <a:gd name="connsiteX2" fmla="*/ 3333750 w 3333750"/>
                  <a:gd name="connsiteY2" fmla="*/ 819150 h 2165350"/>
                  <a:gd name="connsiteX3" fmla="*/ 2082800 w 3333750"/>
                  <a:gd name="connsiteY3" fmla="*/ 0 h 2165350"/>
                  <a:gd name="connsiteX4" fmla="*/ 0 w 3333750"/>
                  <a:gd name="connsiteY4" fmla="*/ 1352550 h 216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2165350">
                    <a:moveTo>
                      <a:pt x="0" y="1352550"/>
                    </a:moveTo>
                    <a:lnTo>
                      <a:pt x="1257300" y="2165350"/>
                    </a:lnTo>
                    <a:lnTo>
                      <a:pt x="3333750" y="819150"/>
                    </a:lnTo>
                    <a:lnTo>
                      <a:pt x="2082800" y="0"/>
                    </a:lnTo>
                    <a:lnTo>
                      <a:pt x="0" y="1352550"/>
                    </a:lnTo>
                    <a:close/>
                  </a:path>
                </a:pathLst>
              </a:cu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8" name="Grupa 37"/>
            <p:cNvGrpSpPr/>
            <p:nvPr/>
          </p:nvGrpSpPr>
          <p:grpSpPr>
            <a:xfrm>
              <a:off x="3445830" y="3170268"/>
              <a:ext cx="3948112" cy="2655376"/>
              <a:chOff x="4114045" y="1453994"/>
              <a:chExt cx="3948112" cy="2655376"/>
            </a:xfrm>
          </p:grpSpPr>
          <p:grpSp>
            <p:nvGrpSpPr>
              <p:cNvPr id="39" name="Grupa 38"/>
              <p:cNvGrpSpPr/>
              <p:nvPr/>
            </p:nvGrpSpPr>
            <p:grpSpPr>
              <a:xfrm>
                <a:off x="4114045" y="1453994"/>
                <a:ext cx="3948112" cy="2655376"/>
                <a:chOff x="7209670" y="2086870"/>
                <a:chExt cx="3948112" cy="2655376"/>
              </a:xfrm>
            </p:grpSpPr>
            <p:sp>
              <p:nvSpPr>
                <p:cNvPr id="41" name="Prostoručno 40"/>
                <p:cNvSpPr/>
                <p:nvPr/>
              </p:nvSpPr>
              <p:spPr>
                <a:xfrm>
                  <a:off x="7209670" y="2086870"/>
                  <a:ext cx="3948112" cy="2581275"/>
                </a:xfrm>
                <a:custGeom>
                  <a:avLst/>
                  <a:gdLst>
                    <a:gd name="connsiteX0" fmla="*/ 0 w 3948112"/>
                    <a:gd name="connsiteY0" fmla="*/ 1571625 h 2581275"/>
                    <a:gd name="connsiteX1" fmla="*/ 1547812 w 3948112"/>
                    <a:gd name="connsiteY1" fmla="*/ 2581275 h 2581275"/>
                    <a:gd name="connsiteX2" fmla="*/ 3948112 w 3948112"/>
                    <a:gd name="connsiteY2" fmla="*/ 1004888 h 2581275"/>
                    <a:gd name="connsiteX3" fmla="*/ 2405062 w 3948112"/>
                    <a:gd name="connsiteY3" fmla="*/ 0 h 2581275"/>
                    <a:gd name="connsiteX4" fmla="*/ 0 w 3948112"/>
                    <a:gd name="connsiteY4" fmla="*/ 1571625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112" h="2581275">
                      <a:moveTo>
                        <a:pt x="0" y="1571625"/>
                      </a:moveTo>
                      <a:lnTo>
                        <a:pt x="1547812" y="2581275"/>
                      </a:lnTo>
                      <a:lnTo>
                        <a:pt x="3948112" y="1004888"/>
                      </a:lnTo>
                      <a:lnTo>
                        <a:pt x="2405062" y="0"/>
                      </a:lnTo>
                      <a:lnTo>
                        <a:pt x="0" y="1571625"/>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2" name="Prostoručno 41"/>
                <p:cNvSpPr/>
                <p:nvPr/>
              </p:nvSpPr>
              <p:spPr>
                <a:xfrm>
                  <a:off x="7211257" y="3659571"/>
                  <a:ext cx="1546225" cy="1082675"/>
                </a:xfrm>
                <a:custGeom>
                  <a:avLst/>
                  <a:gdLst>
                    <a:gd name="connsiteX0" fmla="*/ 0 w 1546225"/>
                    <a:gd name="connsiteY0" fmla="*/ 0 h 1082675"/>
                    <a:gd name="connsiteX1" fmla="*/ 3175 w 1546225"/>
                    <a:gd name="connsiteY1" fmla="*/ 73025 h 1082675"/>
                    <a:gd name="connsiteX2" fmla="*/ 1546225 w 1546225"/>
                    <a:gd name="connsiteY2" fmla="*/ 1082675 h 1082675"/>
                    <a:gd name="connsiteX3" fmla="*/ 1543050 w 1546225"/>
                    <a:gd name="connsiteY3" fmla="*/ 1009650 h 1082675"/>
                    <a:gd name="connsiteX4" fmla="*/ 0 w 154622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25" h="1082675">
                      <a:moveTo>
                        <a:pt x="0" y="0"/>
                      </a:moveTo>
                      <a:lnTo>
                        <a:pt x="3175" y="73025"/>
                      </a:lnTo>
                      <a:lnTo>
                        <a:pt x="1546225" y="1082675"/>
                      </a:lnTo>
                      <a:lnTo>
                        <a:pt x="1543050" y="1009650"/>
                      </a:lnTo>
                      <a:lnTo>
                        <a:pt x="0" y="0"/>
                      </a:ln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3" name="Prostoručno 42"/>
                <p:cNvSpPr/>
                <p:nvPr/>
              </p:nvSpPr>
              <p:spPr>
                <a:xfrm>
                  <a:off x="8757482" y="3100771"/>
                  <a:ext cx="2400300" cy="1641475"/>
                </a:xfrm>
                <a:custGeom>
                  <a:avLst/>
                  <a:gdLst>
                    <a:gd name="connsiteX0" fmla="*/ 0 w 2400300"/>
                    <a:gd name="connsiteY0" fmla="*/ 1568450 h 1641475"/>
                    <a:gd name="connsiteX1" fmla="*/ 2400300 w 2400300"/>
                    <a:gd name="connsiteY1" fmla="*/ 0 h 1641475"/>
                    <a:gd name="connsiteX2" fmla="*/ 2400300 w 2400300"/>
                    <a:gd name="connsiteY2" fmla="*/ 66675 h 1641475"/>
                    <a:gd name="connsiteX3" fmla="*/ 0 w 2400300"/>
                    <a:gd name="connsiteY3" fmla="*/ 1641475 h 1641475"/>
                    <a:gd name="connsiteX4" fmla="*/ 0 w 2400300"/>
                    <a:gd name="connsiteY4" fmla="*/ 1568450 h 164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1641475">
                      <a:moveTo>
                        <a:pt x="0" y="1568450"/>
                      </a:moveTo>
                      <a:lnTo>
                        <a:pt x="2400300" y="0"/>
                      </a:lnTo>
                      <a:lnTo>
                        <a:pt x="2400300" y="66675"/>
                      </a:lnTo>
                      <a:lnTo>
                        <a:pt x="0" y="1641475"/>
                      </a:lnTo>
                      <a:lnTo>
                        <a:pt x="0" y="156845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40" name="Prostoručno 39"/>
              <p:cNvSpPr/>
              <p:nvPr/>
            </p:nvSpPr>
            <p:spPr>
              <a:xfrm>
                <a:off x="4465676" y="1453994"/>
                <a:ext cx="3333750" cy="2165350"/>
              </a:xfrm>
              <a:custGeom>
                <a:avLst/>
                <a:gdLst>
                  <a:gd name="connsiteX0" fmla="*/ 0 w 3333750"/>
                  <a:gd name="connsiteY0" fmla="*/ 1352550 h 2165350"/>
                  <a:gd name="connsiteX1" fmla="*/ 1257300 w 3333750"/>
                  <a:gd name="connsiteY1" fmla="*/ 2165350 h 2165350"/>
                  <a:gd name="connsiteX2" fmla="*/ 3333750 w 3333750"/>
                  <a:gd name="connsiteY2" fmla="*/ 819150 h 2165350"/>
                  <a:gd name="connsiteX3" fmla="*/ 2082800 w 3333750"/>
                  <a:gd name="connsiteY3" fmla="*/ 0 h 2165350"/>
                  <a:gd name="connsiteX4" fmla="*/ 0 w 3333750"/>
                  <a:gd name="connsiteY4" fmla="*/ 1352550 h 216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2165350">
                    <a:moveTo>
                      <a:pt x="0" y="1352550"/>
                    </a:moveTo>
                    <a:lnTo>
                      <a:pt x="1257300" y="2165350"/>
                    </a:lnTo>
                    <a:lnTo>
                      <a:pt x="3333750" y="819150"/>
                    </a:lnTo>
                    <a:lnTo>
                      <a:pt x="2082800" y="0"/>
                    </a:lnTo>
                    <a:lnTo>
                      <a:pt x="0" y="1352550"/>
                    </a:lnTo>
                    <a:close/>
                  </a:path>
                </a:pathLst>
              </a:cu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2" name="Grupa 31"/>
            <p:cNvGrpSpPr/>
            <p:nvPr/>
          </p:nvGrpSpPr>
          <p:grpSpPr>
            <a:xfrm>
              <a:off x="3445830" y="2383918"/>
              <a:ext cx="3948112" cy="2655376"/>
              <a:chOff x="4114045" y="1453994"/>
              <a:chExt cx="3948112" cy="2655376"/>
            </a:xfrm>
          </p:grpSpPr>
          <p:grpSp>
            <p:nvGrpSpPr>
              <p:cNvPr id="33" name="Grupa 32"/>
              <p:cNvGrpSpPr/>
              <p:nvPr/>
            </p:nvGrpSpPr>
            <p:grpSpPr>
              <a:xfrm>
                <a:off x="4114045" y="1453994"/>
                <a:ext cx="3948112" cy="2655376"/>
                <a:chOff x="7209670" y="2086870"/>
                <a:chExt cx="3948112" cy="2655376"/>
              </a:xfrm>
            </p:grpSpPr>
            <p:sp>
              <p:nvSpPr>
                <p:cNvPr id="35" name="Prostoručno 34"/>
                <p:cNvSpPr/>
                <p:nvPr/>
              </p:nvSpPr>
              <p:spPr>
                <a:xfrm>
                  <a:off x="7209670" y="2086870"/>
                  <a:ext cx="3948112" cy="2581275"/>
                </a:xfrm>
                <a:custGeom>
                  <a:avLst/>
                  <a:gdLst>
                    <a:gd name="connsiteX0" fmla="*/ 0 w 3948112"/>
                    <a:gd name="connsiteY0" fmla="*/ 1571625 h 2581275"/>
                    <a:gd name="connsiteX1" fmla="*/ 1547812 w 3948112"/>
                    <a:gd name="connsiteY1" fmla="*/ 2581275 h 2581275"/>
                    <a:gd name="connsiteX2" fmla="*/ 3948112 w 3948112"/>
                    <a:gd name="connsiteY2" fmla="*/ 1004888 h 2581275"/>
                    <a:gd name="connsiteX3" fmla="*/ 2405062 w 3948112"/>
                    <a:gd name="connsiteY3" fmla="*/ 0 h 2581275"/>
                    <a:gd name="connsiteX4" fmla="*/ 0 w 3948112"/>
                    <a:gd name="connsiteY4" fmla="*/ 1571625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112" h="2581275">
                      <a:moveTo>
                        <a:pt x="0" y="1571625"/>
                      </a:moveTo>
                      <a:lnTo>
                        <a:pt x="1547812" y="2581275"/>
                      </a:lnTo>
                      <a:lnTo>
                        <a:pt x="3948112" y="1004888"/>
                      </a:lnTo>
                      <a:lnTo>
                        <a:pt x="2405062" y="0"/>
                      </a:lnTo>
                      <a:lnTo>
                        <a:pt x="0" y="1571625"/>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6" name="Prostoručno 35"/>
                <p:cNvSpPr/>
                <p:nvPr/>
              </p:nvSpPr>
              <p:spPr>
                <a:xfrm>
                  <a:off x="7211257" y="3659571"/>
                  <a:ext cx="1546225" cy="1082675"/>
                </a:xfrm>
                <a:custGeom>
                  <a:avLst/>
                  <a:gdLst>
                    <a:gd name="connsiteX0" fmla="*/ 0 w 1546225"/>
                    <a:gd name="connsiteY0" fmla="*/ 0 h 1082675"/>
                    <a:gd name="connsiteX1" fmla="*/ 3175 w 1546225"/>
                    <a:gd name="connsiteY1" fmla="*/ 73025 h 1082675"/>
                    <a:gd name="connsiteX2" fmla="*/ 1546225 w 1546225"/>
                    <a:gd name="connsiteY2" fmla="*/ 1082675 h 1082675"/>
                    <a:gd name="connsiteX3" fmla="*/ 1543050 w 1546225"/>
                    <a:gd name="connsiteY3" fmla="*/ 1009650 h 1082675"/>
                    <a:gd name="connsiteX4" fmla="*/ 0 w 154622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25" h="1082675">
                      <a:moveTo>
                        <a:pt x="0" y="0"/>
                      </a:moveTo>
                      <a:lnTo>
                        <a:pt x="3175" y="73025"/>
                      </a:lnTo>
                      <a:lnTo>
                        <a:pt x="1546225" y="1082675"/>
                      </a:lnTo>
                      <a:lnTo>
                        <a:pt x="1543050" y="1009650"/>
                      </a:lnTo>
                      <a:lnTo>
                        <a:pt x="0" y="0"/>
                      </a:ln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7" name="Prostoručno 36"/>
                <p:cNvSpPr/>
                <p:nvPr/>
              </p:nvSpPr>
              <p:spPr>
                <a:xfrm>
                  <a:off x="8757482" y="3100771"/>
                  <a:ext cx="2400300" cy="1641475"/>
                </a:xfrm>
                <a:custGeom>
                  <a:avLst/>
                  <a:gdLst>
                    <a:gd name="connsiteX0" fmla="*/ 0 w 2400300"/>
                    <a:gd name="connsiteY0" fmla="*/ 1568450 h 1641475"/>
                    <a:gd name="connsiteX1" fmla="*/ 2400300 w 2400300"/>
                    <a:gd name="connsiteY1" fmla="*/ 0 h 1641475"/>
                    <a:gd name="connsiteX2" fmla="*/ 2400300 w 2400300"/>
                    <a:gd name="connsiteY2" fmla="*/ 66675 h 1641475"/>
                    <a:gd name="connsiteX3" fmla="*/ 0 w 2400300"/>
                    <a:gd name="connsiteY3" fmla="*/ 1641475 h 1641475"/>
                    <a:gd name="connsiteX4" fmla="*/ 0 w 2400300"/>
                    <a:gd name="connsiteY4" fmla="*/ 1568450 h 164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1641475">
                      <a:moveTo>
                        <a:pt x="0" y="1568450"/>
                      </a:moveTo>
                      <a:lnTo>
                        <a:pt x="2400300" y="0"/>
                      </a:lnTo>
                      <a:lnTo>
                        <a:pt x="2400300" y="66675"/>
                      </a:lnTo>
                      <a:lnTo>
                        <a:pt x="0" y="1641475"/>
                      </a:lnTo>
                      <a:lnTo>
                        <a:pt x="0" y="156845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34" name="Prostoručno 33"/>
              <p:cNvSpPr/>
              <p:nvPr/>
            </p:nvSpPr>
            <p:spPr>
              <a:xfrm>
                <a:off x="4465676" y="1453994"/>
                <a:ext cx="3333750" cy="2165350"/>
              </a:xfrm>
              <a:custGeom>
                <a:avLst/>
                <a:gdLst>
                  <a:gd name="connsiteX0" fmla="*/ 0 w 3333750"/>
                  <a:gd name="connsiteY0" fmla="*/ 1352550 h 2165350"/>
                  <a:gd name="connsiteX1" fmla="*/ 1257300 w 3333750"/>
                  <a:gd name="connsiteY1" fmla="*/ 2165350 h 2165350"/>
                  <a:gd name="connsiteX2" fmla="*/ 3333750 w 3333750"/>
                  <a:gd name="connsiteY2" fmla="*/ 819150 h 2165350"/>
                  <a:gd name="connsiteX3" fmla="*/ 2082800 w 3333750"/>
                  <a:gd name="connsiteY3" fmla="*/ 0 h 2165350"/>
                  <a:gd name="connsiteX4" fmla="*/ 0 w 3333750"/>
                  <a:gd name="connsiteY4" fmla="*/ 1352550 h 216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2165350">
                    <a:moveTo>
                      <a:pt x="0" y="1352550"/>
                    </a:moveTo>
                    <a:lnTo>
                      <a:pt x="1257300" y="2165350"/>
                    </a:lnTo>
                    <a:lnTo>
                      <a:pt x="3333750" y="819150"/>
                    </a:lnTo>
                    <a:lnTo>
                      <a:pt x="2082800" y="0"/>
                    </a:lnTo>
                    <a:lnTo>
                      <a:pt x="0" y="1352550"/>
                    </a:lnTo>
                    <a:close/>
                  </a:path>
                </a:pathLst>
              </a:cu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31" name="Grupa 30"/>
            <p:cNvGrpSpPr/>
            <p:nvPr/>
          </p:nvGrpSpPr>
          <p:grpSpPr>
            <a:xfrm>
              <a:off x="3445830" y="1597566"/>
              <a:ext cx="3948112" cy="2655376"/>
              <a:chOff x="4114045" y="1453994"/>
              <a:chExt cx="3948112" cy="2655376"/>
            </a:xfrm>
          </p:grpSpPr>
          <p:grpSp>
            <p:nvGrpSpPr>
              <p:cNvPr id="19" name="Grupa 18"/>
              <p:cNvGrpSpPr/>
              <p:nvPr/>
            </p:nvGrpSpPr>
            <p:grpSpPr>
              <a:xfrm>
                <a:off x="4114045" y="1453994"/>
                <a:ext cx="3948112" cy="2655376"/>
                <a:chOff x="7209670" y="2086870"/>
                <a:chExt cx="3948112" cy="2655376"/>
              </a:xfrm>
            </p:grpSpPr>
            <p:sp>
              <p:nvSpPr>
                <p:cNvPr id="20" name="Prostoručno 19"/>
                <p:cNvSpPr/>
                <p:nvPr/>
              </p:nvSpPr>
              <p:spPr>
                <a:xfrm>
                  <a:off x="7209670" y="2086870"/>
                  <a:ext cx="3948112" cy="2581275"/>
                </a:xfrm>
                <a:custGeom>
                  <a:avLst/>
                  <a:gdLst>
                    <a:gd name="connsiteX0" fmla="*/ 0 w 3948112"/>
                    <a:gd name="connsiteY0" fmla="*/ 1571625 h 2581275"/>
                    <a:gd name="connsiteX1" fmla="*/ 1547812 w 3948112"/>
                    <a:gd name="connsiteY1" fmla="*/ 2581275 h 2581275"/>
                    <a:gd name="connsiteX2" fmla="*/ 3948112 w 3948112"/>
                    <a:gd name="connsiteY2" fmla="*/ 1004888 h 2581275"/>
                    <a:gd name="connsiteX3" fmla="*/ 2405062 w 3948112"/>
                    <a:gd name="connsiteY3" fmla="*/ 0 h 2581275"/>
                    <a:gd name="connsiteX4" fmla="*/ 0 w 3948112"/>
                    <a:gd name="connsiteY4" fmla="*/ 1571625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112" h="2581275">
                      <a:moveTo>
                        <a:pt x="0" y="1571625"/>
                      </a:moveTo>
                      <a:lnTo>
                        <a:pt x="1547812" y="2581275"/>
                      </a:lnTo>
                      <a:lnTo>
                        <a:pt x="3948112" y="1004888"/>
                      </a:lnTo>
                      <a:lnTo>
                        <a:pt x="2405062" y="0"/>
                      </a:lnTo>
                      <a:lnTo>
                        <a:pt x="0" y="1571625"/>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Prostoručno 20"/>
                <p:cNvSpPr/>
                <p:nvPr/>
              </p:nvSpPr>
              <p:spPr>
                <a:xfrm>
                  <a:off x="7211257" y="3659571"/>
                  <a:ext cx="1546225" cy="1082675"/>
                </a:xfrm>
                <a:custGeom>
                  <a:avLst/>
                  <a:gdLst>
                    <a:gd name="connsiteX0" fmla="*/ 0 w 1546225"/>
                    <a:gd name="connsiteY0" fmla="*/ 0 h 1082675"/>
                    <a:gd name="connsiteX1" fmla="*/ 3175 w 1546225"/>
                    <a:gd name="connsiteY1" fmla="*/ 73025 h 1082675"/>
                    <a:gd name="connsiteX2" fmla="*/ 1546225 w 1546225"/>
                    <a:gd name="connsiteY2" fmla="*/ 1082675 h 1082675"/>
                    <a:gd name="connsiteX3" fmla="*/ 1543050 w 1546225"/>
                    <a:gd name="connsiteY3" fmla="*/ 1009650 h 1082675"/>
                    <a:gd name="connsiteX4" fmla="*/ 0 w 154622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25" h="1082675">
                      <a:moveTo>
                        <a:pt x="0" y="0"/>
                      </a:moveTo>
                      <a:lnTo>
                        <a:pt x="3175" y="73025"/>
                      </a:lnTo>
                      <a:lnTo>
                        <a:pt x="1546225" y="1082675"/>
                      </a:lnTo>
                      <a:lnTo>
                        <a:pt x="1543050" y="1009650"/>
                      </a:lnTo>
                      <a:lnTo>
                        <a:pt x="0" y="0"/>
                      </a:ln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Prostoručno 21"/>
                <p:cNvSpPr/>
                <p:nvPr/>
              </p:nvSpPr>
              <p:spPr>
                <a:xfrm>
                  <a:off x="8757482" y="3100771"/>
                  <a:ext cx="2400300" cy="1641475"/>
                </a:xfrm>
                <a:custGeom>
                  <a:avLst/>
                  <a:gdLst>
                    <a:gd name="connsiteX0" fmla="*/ 0 w 2400300"/>
                    <a:gd name="connsiteY0" fmla="*/ 1568450 h 1641475"/>
                    <a:gd name="connsiteX1" fmla="*/ 2400300 w 2400300"/>
                    <a:gd name="connsiteY1" fmla="*/ 0 h 1641475"/>
                    <a:gd name="connsiteX2" fmla="*/ 2400300 w 2400300"/>
                    <a:gd name="connsiteY2" fmla="*/ 66675 h 1641475"/>
                    <a:gd name="connsiteX3" fmla="*/ 0 w 2400300"/>
                    <a:gd name="connsiteY3" fmla="*/ 1641475 h 1641475"/>
                    <a:gd name="connsiteX4" fmla="*/ 0 w 2400300"/>
                    <a:gd name="connsiteY4" fmla="*/ 1568450 h 164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1641475">
                      <a:moveTo>
                        <a:pt x="0" y="1568450"/>
                      </a:moveTo>
                      <a:lnTo>
                        <a:pt x="2400300" y="0"/>
                      </a:lnTo>
                      <a:lnTo>
                        <a:pt x="2400300" y="66675"/>
                      </a:lnTo>
                      <a:lnTo>
                        <a:pt x="0" y="1641475"/>
                      </a:lnTo>
                      <a:lnTo>
                        <a:pt x="0" y="156845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30" name="Prostoručno 29"/>
              <p:cNvSpPr/>
              <p:nvPr/>
            </p:nvSpPr>
            <p:spPr>
              <a:xfrm>
                <a:off x="4465676" y="1453994"/>
                <a:ext cx="3333750" cy="2165350"/>
              </a:xfrm>
              <a:custGeom>
                <a:avLst/>
                <a:gdLst>
                  <a:gd name="connsiteX0" fmla="*/ 0 w 3333750"/>
                  <a:gd name="connsiteY0" fmla="*/ 1352550 h 2165350"/>
                  <a:gd name="connsiteX1" fmla="*/ 1257300 w 3333750"/>
                  <a:gd name="connsiteY1" fmla="*/ 2165350 h 2165350"/>
                  <a:gd name="connsiteX2" fmla="*/ 3333750 w 3333750"/>
                  <a:gd name="connsiteY2" fmla="*/ 819150 h 2165350"/>
                  <a:gd name="connsiteX3" fmla="*/ 2082800 w 3333750"/>
                  <a:gd name="connsiteY3" fmla="*/ 0 h 2165350"/>
                  <a:gd name="connsiteX4" fmla="*/ 0 w 3333750"/>
                  <a:gd name="connsiteY4" fmla="*/ 1352550 h 216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0" h="2165350">
                    <a:moveTo>
                      <a:pt x="0" y="1352550"/>
                    </a:moveTo>
                    <a:lnTo>
                      <a:pt x="1257300" y="2165350"/>
                    </a:lnTo>
                    <a:lnTo>
                      <a:pt x="3333750" y="819150"/>
                    </a:lnTo>
                    <a:lnTo>
                      <a:pt x="2082800" y="0"/>
                    </a:lnTo>
                    <a:lnTo>
                      <a:pt x="0" y="1352550"/>
                    </a:lnTo>
                    <a:close/>
                  </a:path>
                </a:pathLst>
              </a:cu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8" name="Grupa 7"/>
            <p:cNvGrpSpPr/>
            <p:nvPr/>
          </p:nvGrpSpPr>
          <p:grpSpPr>
            <a:xfrm>
              <a:off x="3445830" y="811217"/>
              <a:ext cx="3948112" cy="2655376"/>
              <a:chOff x="7209670" y="2086870"/>
              <a:chExt cx="3948112" cy="2655376"/>
            </a:xfrm>
          </p:grpSpPr>
          <p:sp>
            <p:nvSpPr>
              <p:cNvPr id="9" name="Prostoručno 8"/>
              <p:cNvSpPr/>
              <p:nvPr/>
            </p:nvSpPr>
            <p:spPr>
              <a:xfrm>
                <a:off x="7209670" y="2086870"/>
                <a:ext cx="3948112" cy="2581275"/>
              </a:xfrm>
              <a:custGeom>
                <a:avLst/>
                <a:gdLst>
                  <a:gd name="connsiteX0" fmla="*/ 0 w 3948112"/>
                  <a:gd name="connsiteY0" fmla="*/ 1571625 h 2581275"/>
                  <a:gd name="connsiteX1" fmla="*/ 1547812 w 3948112"/>
                  <a:gd name="connsiteY1" fmla="*/ 2581275 h 2581275"/>
                  <a:gd name="connsiteX2" fmla="*/ 3948112 w 3948112"/>
                  <a:gd name="connsiteY2" fmla="*/ 1004888 h 2581275"/>
                  <a:gd name="connsiteX3" fmla="*/ 2405062 w 3948112"/>
                  <a:gd name="connsiteY3" fmla="*/ 0 h 2581275"/>
                  <a:gd name="connsiteX4" fmla="*/ 0 w 3948112"/>
                  <a:gd name="connsiteY4" fmla="*/ 1571625 h 25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112" h="2581275">
                    <a:moveTo>
                      <a:pt x="0" y="1571625"/>
                    </a:moveTo>
                    <a:lnTo>
                      <a:pt x="1547812" y="2581275"/>
                    </a:lnTo>
                    <a:lnTo>
                      <a:pt x="3948112" y="1004888"/>
                    </a:lnTo>
                    <a:lnTo>
                      <a:pt x="2405062" y="0"/>
                    </a:lnTo>
                    <a:lnTo>
                      <a:pt x="0" y="1571625"/>
                    </a:lnTo>
                    <a:close/>
                  </a:path>
                </a:pathLst>
              </a:cu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ostoručno 9"/>
              <p:cNvSpPr/>
              <p:nvPr/>
            </p:nvSpPr>
            <p:spPr>
              <a:xfrm>
                <a:off x="7211257" y="3659571"/>
                <a:ext cx="1546225" cy="1082675"/>
              </a:xfrm>
              <a:custGeom>
                <a:avLst/>
                <a:gdLst>
                  <a:gd name="connsiteX0" fmla="*/ 0 w 1546225"/>
                  <a:gd name="connsiteY0" fmla="*/ 0 h 1082675"/>
                  <a:gd name="connsiteX1" fmla="*/ 3175 w 1546225"/>
                  <a:gd name="connsiteY1" fmla="*/ 73025 h 1082675"/>
                  <a:gd name="connsiteX2" fmla="*/ 1546225 w 1546225"/>
                  <a:gd name="connsiteY2" fmla="*/ 1082675 h 1082675"/>
                  <a:gd name="connsiteX3" fmla="*/ 1543050 w 1546225"/>
                  <a:gd name="connsiteY3" fmla="*/ 1009650 h 1082675"/>
                  <a:gd name="connsiteX4" fmla="*/ 0 w 154622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225" h="1082675">
                    <a:moveTo>
                      <a:pt x="0" y="0"/>
                    </a:moveTo>
                    <a:lnTo>
                      <a:pt x="3175" y="73025"/>
                    </a:lnTo>
                    <a:lnTo>
                      <a:pt x="1546225" y="1082675"/>
                    </a:lnTo>
                    <a:lnTo>
                      <a:pt x="1543050" y="1009650"/>
                    </a:lnTo>
                    <a:lnTo>
                      <a:pt x="0" y="0"/>
                    </a:lnTo>
                    <a:close/>
                  </a:path>
                </a:pathLst>
              </a:cu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Prostoručno 10"/>
              <p:cNvSpPr/>
              <p:nvPr/>
            </p:nvSpPr>
            <p:spPr>
              <a:xfrm>
                <a:off x="8757482" y="3100771"/>
                <a:ext cx="2400300" cy="1641475"/>
              </a:xfrm>
              <a:custGeom>
                <a:avLst/>
                <a:gdLst>
                  <a:gd name="connsiteX0" fmla="*/ 0 w 2400300"/>
                  <a:gd name="connsiteY0" fmla="*/ 1568450 h 1641475"/>
                  <a:gd name="connsiteX1" fmla="*/ 2400300 w 2400300"/>
                  <a:gd name="connsiteY1" fmla="*/ 0 h 1641475"/>
                  <a:gd name="connsiteX2" fmla="*/ 2400300 w 2400300"/>
                  <a:gd name="connsiteY2" fmla="*/ 66675 h 1641475"/>
                  <a:gd name="connsiteX3" fmla="*/ 0 w 2400300"/>
                  <a:gd name="connsiteY3" fmla="*/ 1641475 h 1641475"/>
                  <a:gd name="connsiteX4" fmla="*/ 0 w 2400300"/>
                  <a:gd name="connsiteY4" fmla="*/ 1568450 h 164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1641475">
                    <a:moveTo>
                      <a:pt x="0" y="1568450"/>
                    </a:moveTo>
                    <a:lnTo>
                      <a:pt x="2400300" y="0"/>
                    </a:lnTo>
                    <a:lnTo>
                      <a:pt x="2400300" y="66675"/>
                    </a:lnTo>
                    <a:lnTo>
                      <a:pt x="0" y="1641475"/>
                    </a:lnTo>
                    <a:lnTo>
                      <a:pt x="0" y="1568450"/>
                    </a:lnTo>
                    <a:close/>
                  </a:path>
                </a:pathLst>
              </a:cu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50" name="TekstniOkvir 49"/>
            <p:cNvSpPr txBox="1"/>
            <p:nvPr/>
          </p:nvSpPr>
          <p:spPr>
            <a:xfrm>
              <a:off x="4456590" y="1886957"/>
              <a:ext cx="1793631" cy="400110"/>
            </a:xfrm>
            <a:prstGeom prst="rect">
              <a:avLst/>
            </a:prstGeom>
            <a:noFill/>
          </p:spPr>
          <p:txBody>
            <a:bodyPr wrap="square" rtlCol="0">
              <a:spAutoFit/>
              <a:scene3d>
                <a:camera prst="isometricBottomDown"/>
                <a:lightRig rig="threePt" dir="t"/>
              </a:scene3d>
            </a:bodyPr>
            <a:lstStyle/>
            <a:p>
              <a:pPr lvl="0" algn="ctr">
                <a:defRPr/>
              </a:pPr>
              <a:r>
                <a:rPr lang="pl-PL" sz="2000" b="1" dirty="0">
                  <a:solidFill>
                    <a:schemeClr val="bg1"/>
                  </a:solidFill>
                  <a:latin typeface="Arial" panose="020B0604020202020204" pitchFamily="34" charset="0"/>
                  <a:cs typeface="Arial" panose="020B0604020202020204" pitchFamily="34" charset="0"/>
                </a:rPr>
                <a:t>Regulativa</a:t>
              </a:r>
            </a:p>
          </p:txBody>
        </p:sp>
        <p:pic>
          <p:nvPicPr>
            <p:cNvPr id="51" name="Slika 50"/>
            <p:cNvPicPr>
              <a:picLocks noChangeAspect="1"/>
            </p:cNvPicPr>
            <p:nvPr/>
          </p:nvPicPr>
          <p:blipFill>
            <a:blip r:embed="rId3"/>
            <a:stretch>
              <a:fillRect/>
            </a:stretch>
          </p:blipFill>
          <p:spPr>
            <a:xfrm>
              <a:off x="5663420" y="1223753"/>
              <a:ext cx="1173603" cy="598701"/>
            </a:xfrm>
            <a:prstGeom prst="rect">
              <a:avLst/>
            </a:prstGeom>
            <a:scene3d>
              <a:camera prst="isometricBottomDown"/>
              <a:lightRig rig="threePt" dir="t"/>
            </a:scene3d>
          </p:spPr>
        </p:pic>
      </p:grpSp>
      <p:sp>
        <p:nvSpPr>
          <p:cNvPr id="100" name="Inhaltsplatzhalter 4">
            <a:extLst>
              <a:ext uri="{FF2B5EF4-FFF2-40B4-BE49-F238E27FC236}">
                <a16:creationId xmlns:a16="http://schemas.microsoft.com/office/drawing/2014/main" id="{DA36C876-18CB-481B-9E8F-C8462230A4EF}"/>
              </a:ext>
            </a:extLst>
          </p:cNvPr>
          <p:cNvSpPr txBox="1">
            <a:spLocks/>
          </p:cNvSpPr>
          <p:nvPr/>
        </p:nvSpPr>
        <p:spPr>
          <a:xfrm>
            <a:off x="5088878" y="2673921"/>
            <a:ext cx="3302852" cy="4431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sz="16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Pravilnik o korištenju sredstava Europske unije (NN 44/2024)</a:t>
            </a:r>
          </a:p>
        </p:txBody>
      </p:sp>
      <p:sp>
        <p:nvSpPr>
          <p:cNvPr id="101" name="Inhaltsplatzhalter 4">
            <a:extLst>
              <a:ext uri="{FF2B5EF4-FFF2-40B4-BE49-F238E27FC236}">
                <a16:creationId xmlns:a16="http://schemas.microsoft.com/office/drawing/2014/main" id="{F4BB333A-6871-400C-B23B-EE4EC9BF2529}"/>
              </a:ext>
            </a:extLst>
          </p:cNvPr>
          <p:cNvSpPr txBox="1">
            <a:spLocks/>
          </p:cNvSpPr>
          <p:nvPr/>
        </p:nvSpPr>
        <p:spPr>
          <a:xfrm>
            <a:off x="5088878" y="4294404"/>
            <a:ext cx="3467577" cy="492443"/>
          </a:xfrm>
          <a:prstGeom prst="rect">
            <a:avLst/>
          </a:prstGeom>
          <a:no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pt-B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Uputa </a:t>
            </a:r>
            <a:r>
              <a:rPr lang="hr-H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 oznake </a:t>
            </a:r>
            <a:r>
              <a:rPr lang="pt-B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izvor</a:t>
            </a:r>
            <a:r>
              <a:rPr lang="hr-H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pt-B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financiranja sredstava Europske unije</a:t>
            </a:r>
          </a:p>
        </p:txBody>
      </p:sp>
      <p:sp>
        <p:nvSpPr>
          <p:cNvPr id="102" name="Pravokutnik 101"/>
          <p:cNvSpPr/>
          <p:nvPr/>
        </p:nvSpPr>
        <p:spPr>
          <a:xfrm>
            <a:off x="5019320" y="5115956"/>
            <a:ext cx="6049843" cy="584775"/>
          </a:xfrm>
          <a:prstGeom prst="rect">
            <a:avLst/>
          </a:prstGeom>
        </p:spPr>
        <p:txBody>
          <a:bodyPr wrap="square">
            <a:spAutoFit/>
          </a:bodyPr>
          <a:lstStyle/>
          <a:p>
            <a:r>
              <a:rPr lang="hr-H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Uputa za računovodstveno evidentiranje sredstava Europske unije s primjenom na primjerima EU projekata</a:t>
            </a:r>
          </a:p>
        </p:txBody>
      </p:sp>
      <p:sp>
        <p:nvSpPr>
          <p:cNvPr id="53" name="Pravokutnik 2">
            <a:extLst>
              <a:ext uri="{FF2B5EF4-FFF2-40B4-BE49-F238E27FC236}">
                <a16:creationId xmlns:a16="http://schemas.microsoft.com/office/drawing/2014/main" id="{AD7ADC7E-792D-2065-F1C4-679600E6EE56}"/>
              </a:ext>
            </a:extLst>
          </p:cNvPr>
          <p:cNvSpPr/>
          <p:nvPr/>
        </p:nvSpPr>
        <p:spPr>
          <a:xfrm>
            <a:off x="4260500" y="2232064"/>
            <a:ext cx="2670965" cy="307777"/>
          </a:xfrm>
          <a:prstGeom prst="rect">
            <a:avLst/>
          </a:prstGeom>
        </p:spPr>
        <p:txBody>
          <a:bodyPr wrap="square" lIns="360000">
            <a:spAutoFit/>
          </a:bodyPr>
          <a:lstStyle/>
          <a:p>
            <a:pPr lvl="1"/>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siječanj 2024.</a:t>
            </a:r>
          </a:p>
        </p:txBody>
      </p:sp>
      <p:sp>
        <p:nvSpPr>
          <p:cNvPr id="57" name="Pravokutnik 2">
            <a:extLst>
              <a:ext uri="{FF2B5EF4-FFF2-40B4-BE49-F238E27FC236}">
                <a16:creationId xmlns:a16="http://schemas.microsoft.com/office/drawing/2014/main" id="{AD7ADC7E-792D-2065-F1C4-679600E6EE56}"/>
              </a:ext>
            </a:extLst>
          </p:cNvPr>
          <p:cNvSpPr/>
          <p:nvPr/>
        </p:nvSpPr>
        <p:spPr>
          <a:xfrm>
            <a:off x="4260499" y="4742414"/>
            <a:ext cx="2352954" cy="307777"/>
          </a:xfrm>
          <a:prstGeom prst="rect">
            <a:avLst/>
          </a:prstGeom>
        </p:spPr>
        <p:txBody>
          <a:bodyPr wrap="square" lIns="360000">
            <a:spAutoFit/>
          </a:bodyPr>
          <a:lstStyle/>
          <a:p>
            <a:pPr lvl="1"/>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svibanj 2025.</a:t>
            </a:r>
          </a:p>
        </p:txBody>
      </p:sp>
      <p:sp>
        <p:nvSpPr>
          <p:cNvPr id="59" name="Pravokutnik 2">
            <a:extLst>
              <a:ext uri="{FF2B5EF4-FFF2-40B4-BE49-F238E27FC236}">
                <a16:creationId xmlns:a16="http://schemas.microsoft.com/office/drawing/2014/main" id="{AD7ADC7E-792D-2065-F1C4-679600E6EE56}"/>
              </a:ext>
            </a:extLst>
          </p:cNvPr>
          <p:cNvSpPr/>
          <p:nvPr/>
        </p:nvSpPr>
        <p:spPr>
          <a:xfrm>
            <a:off x="4276162" y="5610130"/>
            <a:ext cx="2229330" cy="307777"/>
          </a:xfrm>
          <a:prstGeom prst="rect">
            <a:avLst/>
          </a:prstGeom>
        </p:spPr>
        <p:txBody>
          <a:bodyPr wrap="square" lIns="360000">
            <a:spAutoFit/>
          </a:bodyPr>
          <a:lstStyle/>
          <a:p>
            <a:pPr lvl="1"/>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svibanj 2025.</a:t>
            </a:r>
          </a:p>
        </p:txBody>
      </p:sp>
      <p:sp>
        <p:nvSpPr>
          <p:cNvPr id="56" name="Inhaltsplatzhalter 4">
            <a:extLst>
              <a:ext uri="{FF2B5EF4-FFF2-40B4-BE49-F238E27FC236}">
                <a16:creationId xmlns:a16="http://schemas.microsoft.com/office/drawing/2014/main" id="{DA36C876-18CB-481B-9E8F-C8462230A4EF}"/>
              </a:ext>
            </a:extLst>
          </p:cNvPr>
          <p:cNvSpPr txBox="1">
            <a:spLocks/>
          </p:cNvSpPr>
          <p:nvPr/>
        </p:nvSpPr>
        <p:spPr>
          <a:xfrm>
            <a:off x="5088878" y="1781846"/>
            <a:ext cx="3302852" cy="4431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sz="16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Pravilnik o planiranju u sustavu proračuna (NN 1/2024)</a:t>
            </a:r>
          </a:p>
        </p:txBody>
      </p:sp>
      <p:sp>
        <p:nvSpPr>
          <p:cNvPr id="60" name="Pravokutnik 2">
            <a:extLst>
              <a:ext uri="{FF2B5EF4-FFF2-40B4-BE49-F238E27FC236}">
                <a16:creationId xmlns:a16="http://schemas.microsoft.com/office/drawing/2014/main" id="{AD7ADC7E-792D-2065-F1C4-679600E6EE56}"/>
              </a:ext>
            </a:extLst>
          </p:cNvPr>
          <p:cNvSpPr/>
          <p:nvPr/>
        </p:nvSpPr>
        <p:spPr>
          <a:xfrm>
            <a:off x="4260500" y="3103092"/>
            <a:ext cx="2670965" cy="307777"/>
          </a:xfrm>
          <a:prstGeom prst="rect">
            <a:avLst/>
          </a:prstGeom>
        </p:spPr>
        <p:txBody>
          <a:bodyPr wrap="square" lIns="360000">
            <a:spAutoFit/>
          </a:bodyPr>
          <a:lstStyle/>
          <a:p>
            <a:pPr lvl="1"/>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travanj 2024.</a:t>
            </a:r>
          </a:p>
        </p:txBody>
      </p:sp>
      <p:sp>
        <p:nvSpPr>
          <p:cNvPr id="61" name="Inhaltsplatzhalter 4">
            <a:extLst>
              <a:ext uri="{FF2B5EF4-FFF2-40B4-BE49-F238E27FC236}">
                <a16:creationId xmlns:a16="http://schemas.microsoft.com/office/drawing/2014/main" id="{DA36C876-18CB-481B-9E8F-C8462230A4EF}"/>
              </a:ext>
            </a:extLst>
          </p:cNvPr>
          <p:cNvSpPr txBox="1">
            <a:spLocks/>
          </p:cNvSpPr>
          <p:nvPr/>
        </p:nvSpPr>
        <p:spPr>
          <a:xfrm>
            <a:off x="5088878" y="927435"/>
            <a:ext cx="4804177" cy="4431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sz="16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Pravilnik o proračunskom računovodstvu i Računskom planu (NN 158/2023) </a:t>
            </a:r>
          </a:p>
        </p:txBody>
      </p:sp>
      <p:sp>
        <p:nvSpPr>
          <p:cNvPr id="62" name="Pravokutnik 2">
            <a:extLst>
              <a:ext uri="{FF2B5EF4-FFF2-40B4-BE49-F238E27FC236}">
                <a16:creationId xmlns:a16="http://schemas.microsoft.com/office/drawing/2014/main" id="{AD7ADC7E-792D-2065-F1C4-679600E6EE56}"/>
              </a:ext>
            </a:extLst>
          </p:cNvPr>
          <p:cNvSpPr/>
          <p:nvPr/>
        </p:nvSpPr>
        <p:spPr>
          <a:xfrm>
            <a:off x="4260500" y="1353583"/>
            <a:ext cx="2670965" cy="307777"/>
          </a:xfrm>
          <a:prstGeom prst="rect">
            <a:avLst/>
          </a:prstGeom>
        </p:spPr>
        <p:txBody>
          <a:bodyPr wrap="square" lIns="360000">
            <a:spAutoFit/>
          </a:bodyPr>
          <a:lstStyle/>
          <a:p>
            <a:pPr lvl="1"/>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prosinac 2023.</a:t>
            </a:r>
          </a:p>
        </p:txBody>
      </p:sp>
      <p:sp>
        <p:nvSpPr>
          <p:cNvPr id="64" name="Inhaltsplatzhalter 4">
            <a:extLst>
              <a:ext uri="{FF2B5EF4-FFF2-40B4-BE49-F238E27FC236}">
                <a16:creationId xmlns:a16="http://schemas.microsoft.com/office/drawing/2014/main" id="{DA36C876-18CB-481B-9E8F-C8462230A4EF}"/>
              </a:ext>
            </a:extLst>
          </p:cNvPr>
          <p:cNvSpPr txBox="1">
            <a:spLocks/>
          </p:cNvSpPr>
          <p:nvPr/>
        </p:nvSpPr>
        <p:spPr>
          <a:xfrm>
            <a:off x="5088878" y="3534590"/>
            <a:ext cx="5099585" cy="4431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sz="16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Pravilnik o proračunskom računovodstvu i Računskom planu (NN 154/2024) </a:t>
            </a:r>
          </a:p>
        </p:txBody>
      </p:sp>
      <p:sp>
        <p:nvSpPr>
          <p:cNvPr id="65" name="Pravokutnik 2">
            <a:extLst>
              <a:ext uri="{FF2B5EF4-FFF2-40B4-BE49-F238E27FC236}">
                <a16:creationId xmlns:a16="http://schemas.microsoft.com/office/drawing/2014/main" id="{AD7ADC7E-792D-2065-F1C4-679600E6EE56}"/>
              </a:ext>
            </a:extLst>
          </p:cNvPr>
          <p:cNvSpPr/>
          <p:nvPr/>
        </p:nvSpPr>
        <p:spPr>
          <a:xfrm>
            <a:off x="4260499" y="3938170"/>
            <a:ext cx="2670965" cy="307777"/>
          </a:xfrm>
          <a:prstGeom prst="rect">
            <a:avLst/>
          </a:prstGeom>
        </p:spPr>
        <p:txBody>
          <a:bodyPr wrap="square" lIns="360000">
            <a:spAutoFit/>
          </a:bodyPr>
          <a:lstStyle/>
          <a:p>
            <a:pPr lvl="1"/>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prosinac 2024.</a:t>
            </a:r>
          </a:p>
        </p:txBody>
      </p:sp>
      <p:cxnSp>
        <p:nvCxnSpPr>
          <p:cNvPr id="69" name="Straight Connector 837">
            <a:extLst>
              <a:ext uri="{FF2B5EF4-FFF2-40B4-BE49-F238E27FC236}">
                <a16:creationId xmlns:a16="http://schemas.microsoft.com/office/drawing/2014/main" id="{B40FBB38-30FB-4691-AC30-C0E13B0FB1D7}"/>
              </a:ext>
            </a:extLst>
          </p:cNvPr>
          <p:cNvCxnSpPr>
            <a:cxnSpLocks/>
          </p:cNvCxnSpPr>
          <p:nvPr/>
        </p:nvCxnSpPr>
        <p:spPr>
          <a:xfrm flipV="1">
            <a:off x="3889515" y="1102753"/>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ekstniOkvir 1"/>
          <p:cNvSpPr txBox="1"/>
          <p:nvPr/>
        </p:nvSpPr>
        <p:spPr>
          <a:xfrm>
            <a:off x="5019320" y="5964075"/>
            <a:ext cx="5514584"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hr-H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Pravilnik o proračunskim</a:t>
            </a:r>
            <a:r>
              <a:rPr lang="hr-HR" dirty="0"/>
              <a:t> </a:t>
            </a:r>
            <a:r>
              <a:rPr lang="hr-HR"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klasifikacijama</a:t>
            </a:r>
          </a:p>
          <a:p>
            <a:r>
              <a:rPr lang="hr-HR" sz="1400" b="1" dirty="0">
                <a:solidFill>
                  <a:srgbClr val="C00000"/>
                </a:solidFill>
                <a:latin typeface="Arial" panose="020B0604020202020204" pitchFamily="34" charset="0"/>
                <a:ea typeface="Calibri" panose="020F0502020204030204" pitchFamily="34" charset="0"/>
                <a:cs typeface="Arial" panose="020B0604020202020204" pitchFamily="34" charset="0"/>
              </a:rPr>
              <a:t>rujan 2025 </a:t>
            </a:r>
          </a:p>
        </p:txBody>
      </p:sp>
      <p:cxnSp>
        <p:nvCxnSpPr>
          <p:cNvPr id="4" name="Straight Connector 837">
            <a:extLst>
              <a:ext uri="{FF2B5EF4-FFF2-40B4-BE49-F238E27FC236}">
                <a16:creationId xmlns:a16="http://schemas.microsoft.com/office/drawing/2014/main" id="{64CA99AB-89B9-299B-EB23-3BE55D7E869E}"/>
              </a:ext>
            </a:extLst>
          </p:cNvPr>
          <p:cNvCxnSpPr>
            <a:cxnSpLocks/>
          </p:cNvCxnSpPr>
          <p:nvPr/>
        </p:nvCxnSpPr>
        <p:spPr>
          <a:xfrm flipV="1">
            <a:off x="3889515" y="1906122"/>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837">
            <a:extLst>
              <a:ext uri="{FF2B5EF4-FFF2-40B4-BE49-F238E27FC236}">
                <a16:creationId xmlns:a16="http://schemas.microsoft.com/office/drawing/2014/main" id="{C6B4487E-19AB-3F79-D97E-E1B6D1DE0CBC}"/>
              </a:ext>
            </a:extLst>
          </p:cNvPr>
          <p:cNvCxnSpPr>
            <a:cxnSpLocks/>
          </p:cNvCxnSpPr>
          <p:nvPr/>
        </p:nvCxnSpPr>
        <p:spPr>
          <a:xfrm flipV="1">
            <a:off x="3889514" y="2743634"/>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837">
            <a:extLst>
              <a:ext uri="{FF2B5EF4-FFF2-40B4-BE49-F238E27FC236}">
                <a16:creationId xmlns:a16="http://schemas.microsoft.com/office/drawing/2014/main" id="{14AE9C46-B542-72E7-EC32-F1E70985558A}"/>
              </a:ext>
            </a:extLst>
          </p:cNvPr>
          <p:cNvCxnSpPr>
            <a:cxnSpLocks/>
          </p:cNvCxnSpPr>
          <p:nvPr/>
        </p:nvCxnSpPr>
        <p:spPr>
          <a:xfrm flipV="1">
            <a:off x="3889513" y="3615689"/>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837">
            <a:extLst>
              <a:ext uri="{FF2B5EF4-FFF2-40B4-BE49-F238E27FC236}">
                <a16:creationId xmlns:a16="http://schemas.microsoft.com/office/drawing/2014/main" id="{C7123E7A-A987-A4D5-4B8D-235464CF756C}"/>
              </a:ext>
            </a:extLst>
          </p:cNvPr>
          <p:cNvCxnSpPr>
            <a:cxnSpLocks/>
          </p:cNvCxnSpPr>
          <p:nvPr/>
        </p:nvCxnSpPr>
        <p:spPr>
          <a:xfrm flipV="1">
            <a:off x="3889512" y="4396855"/>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837">
            <a:extLst>
              <a:ext uri="{FF2B5EF4-FFF2-40B4-BE49-F238E27FC236}">
                <a16:creationId xmlns:a16="http://schemas.microsoft.com/office/drawing/2014/main" id="{31C54EDB-5BA6-7FBC-4552-51D118C1CE55}"/>
              </a:ext>
            </a:extLst>
          </p:cNvPr>
          <p:cNvCxnSpPr>
            <a:cxnSpLocks/>
          </p:cNvCxnSpPr>
          <p:nvPr/>
        </p:nvCxnSpPr>
        <p:spPr>
          <a:xfrm flipV="1">
            <a:off x="3889511" y="5266596"/>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837">
            <a:extLst>
              <a:ext uri="{FF2B5EF4-FFF2-40B4-BE49-F238E27FC236}">
                <a16:creationId xmlns:a16="http://schemas.microsoft.com/office/drawing/2014/main" id="{DC8A14CB-4AE5-017A-F0E8-B547637DD130}"/>
              </a:ext>
            </a:extLst>
          </p:cNvPr>
          <p:cNvCxnSpPr>
            <a:cxnSpLocks/>
          </p:cNvCxnSpPr>
          <p:nvPr/>
        </p:nvCxnSpPr>
        <p:spPr>
          <a:xfrm flipV="1">
            <a:off x="3889510" y="6178937"/>
            <a:ext cx="859245" cy="2314"/>
          </a:xfrm>
          <a:prstGeom prst="line">
            <a:avLst/>
          </a:prstGeom>
          <a:ln w="12700">
            <a:solidFill>
              <a:schemeClr val="tx1">
                <a:lumMod val="75000"/>
                <a:lumOff val="2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3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20</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a:p>
            <a:pPr marL="0" indent="0">
              <a:buNone/>
            </a:pPr>
            <a:endParaRPr lang="hr-HR" sz="2400" dirty="0"/>
          </a:p>
        </p:txBody>
      </p:sp>
      <p:sp>
        <p:nvSpPr>
          <p:cNvPr id="3" name="Pravokutnik 2"/>
          <p:cNvSpPr/>
          <p:nvPr/>
        </p:nvSpPr>
        <p:spPr>
          <a:xfrm>
            <a:off x="300892" y="2147840"/>
            <a:ext cx="11353395" cy="2914644"/>
          </a:xfrm>
          <a:prstGeom prst="rect">
            <a:avLst/>
          </a:prstGeom>
        </p:spPr>
        <p:txBody>
          <a:bodyPr wrap="square">
            <a:spAutoFit/>
          </a:bodyPr>
          <a:lstStyle/>
          <a:p>
            <a:pPr marL="228600" indent="-228600" algn="just">
              <a:lnSpc>
                <a:spcPct val="80000"/>
              </a:lnSpc>
              <a:spcBef>
                <a:spcPts val="1000"/>
              </a:spcBef>
              <a:buFont typeface="Arial" panose="020B0604020202020204" pitchFamily="34" charset="0"/>
              <a:buChar char="•"/>
            </a:pPr>
            <a:r>
              <a:rPr lang="hr-HR" sz="2200" dirty="0" smtClean="0"/>
              <a:t>Vlada </a:t>
            </a:r>
            <a:r>
              <a:rPr lang="hr-HR" sz="2200" dirty="0"/>
              <a:t>Republike Hrvatske je 28. studenog 2024. donijela Odluku o provedbi zelene javne </a:t>
            </a:r>
            <a:r>
              <a:rPr lang="hr-HR" sz="2200" dirty="0" smtClean="0"/>
              <a:t>nabave</a:t>
            </a:r>
          </a:p>
          <a:p>
            <a:pPr marL="228600" indent="-228600" algn="just">
              <a:lnSpc>
                <a:spcPct val="80000"/>
              </a:lnSpc>
              <a:spcBef>
                <a:spcPts val="1000"/>
              </a:spcBef>
              <a:buFont typeface="Arial" panose="020B0604020202020204" pitchFamily="34" charset="0"/>
              <a:buChar char="•"/>
            </a:pPr>
            <a:r>
              <a:rPr lang="hr-HR" sz="2200" dirty="0" smtClean="0"/>
              <a:t>tijela </a:t>
            </a:r>
            <a:r>
              <a:rPr lang="hr-HR" sz="2200" dirty="0"/>
              <a:t>državne uprave, koja su prema Zakonu o javnoj nabavi </a:t>
            </a:r>
            <a:r>
              <a:rPr lang="hr-HR" sz="2200" dirty="0" smtClean="0"/>
              <a:t>obveznici </a:t>
            </a:r>
            <a:r>
              <a:rPr lang="hr-HR" sz="2200" dirty="0"/>
              <a:t>javne nabave, zadužuju </a:t>
            </a:r>
            <a:r>
              <a:rPr lang="hr-HR" sz="2200" dirty="0" smtClean="0"/>
              <a:t>se za </a:t>
            </a:r>
            <a:r>
              <a:rPr lang="hr-HR" sz="2200" dirty="0"/>
              <a:t>provedbu zelene javne </a:t>
            </a:r>
            <a:r>
              <a:rPr lang="hr-HR" sz="2200" dirty="0" smtClean="0"/>
              <a:t>nabave</a:t>
            </a:r>
          </a:p>
          <a:p>
            <a:pPr marL="228600" indent="-228600" algn="just">
              <a:lnSpc>
                <a:spcPct val="80000"/>
              </a:lnSpc>
              <a:spcBef>
                <a:spcPts val="1000"/>
              </a:spcBef>
              <a:buFont typeface="Arial" panose="020B0604020202020204" pitchFamily="34" charset="0"/>
              <a:buChar char="•"/>
            </a:pPr>
            <a:r>
              <a:rPr lang="hr-HR" sz="2200" dirty="0" smtClean="0"/>
              <a:t>svrha Odluke </a:t>
            </a:r>
            <a:r>
              <a:rPr lang="hr-HR" sz="2200" dirty="0"/>
              <a:t>je potaknuti javne naručitelje na veće uključivanje okolišnih aspekata u postupke javne nabave u skladu sa Zakonom o javnoj nabavi koji propisuje da se osim cijene trebaju uzeti u obzir i drugi kvalitativni kriteriji koji uključuju i okolišne kriterije (ekonomski najpovoljnija ponuda</a:t>
            </a:r>
            <a:r>
              <a:rPr lang="hr-HR" sz="2200" dirty="0" smtClean="0"/>
              <a:t>)</a:t>
            </a:r>
            <a:endParaRPr lang="hr-HR" sz="2200" dirty="0"/>
          </a:p>
          <a:p>
            <a:pPr marL="228600" indent="-228600" algn="just">
              <a:lnSpc>
                <a:spcPct val="80000"/>
              </a:lnSpc>
              <a:spcBef>
                <a:spcPts val="1000"/>
              </a:spcBef>
              <a:buFont typeface="Arial" panose="020B0604020202020204" pitchFamily="34" charset="0"/>
              <a:buChar char="•"/>
            </a:pPr>
            <a:r>
              <a:rPr lang="hr-HR" sz="2200" dirty="0" smtClean="0"/>
              <a:t>ukazujemo </a:t>
            </a:r>
            <a:r>
              <a:rPr lang="hr-HR" sz="2200" dirty="0"/>
              <a:t>kako se tijela državne uprave kod provedbe postupaka javne nabave moraju pridržavati odredbi navedene </a:t>
            </a:r>
            <a:r>
              <a:rPr lang="hr-HR" sz="2200" dirty="0" smtClean="0"/>
              <a:t>Odluke </a:t>
            </a:r>
            <a:endParaRPr lang="hr-HR" sz="2200" dirty="0"/>
          </a:p>
        </p:txBody>
      </p:sp>
      <p:sp>
        <p:nvSpPr>
          <p:cNvPr id="18" name="Pravokutnik: zaobljeni dijagonalni kutovi 2">
            <a:extLst>
              <a:ext uri="{FF2B5EF4-FFF2-40B4-BE49-F238E27FC236}">
                <a16:creationId xmlns:a16="http://schemas.microsoft.com/office/drawing/2014/main" id="{EA07C3F0-5C16-E4BF-13FF-36D2D8E45A55}"/>
              </a:ext>
            </a:extLst>
          </p:cNvPr>
          <p:cNvSpPr/>
          <p:nvPr/>
        </p:nvSpPr>
        <p:spPr>
          <a:xfrm>
            <a:off x="365125" y="944093"/>
            <a:ext cx="10651218" cy="737523"/>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smtClean="0">
                <a:solidFill>
                  <a:schemeClr val="tx1"/>
                </a:solidFill>
              </a:rPr>
              <a:t>PROVEDBA ZELENE JAVNE NABAVE</a:t>
            </a:r>
            <a:endParaRPr lang="hr-HR" sz="2400" b="1" dirty="0">
              <a:solidFill>
                <a:schemeClr val="tx1"/>
              </a:solidFill>
            </a:endParaRPr>
          </a:p>
        </p:txBody>
      </p:sp>
    </p:spTree>
    <p:extLst>
      <p:ext uri="{BB962C8B-B14F-4D97-AF65-F5344CB8AC3E}">
        <p14:creationId xmlns:p14="http://schemas.microsoft.com/office/powerpoint/2010/main" val="730675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21</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IZVANPRORAČUNSKIH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p:txBody>
      </p:sp>
      <p:sp>
        <p:nvSpPr>
          <p:cNvPr id="3" name="Pravokutnik 2"/>
          <p:cNvSpPr/>
          <p:nvPr/>
        </p:nvSpPr>
        <p:spPr>
          <a:xfrm>
            <a:off x="212725" y="1080406"/>
            <a:ext cx="11353395" cy="5052665"/>
          </a:xfrm>
          <a:prstGeom prst="rect">
            <a:avLst/>
          </a:prstGeom>
        </p:spPr>
        <p:txBody>
          <a:bodyPr wrap="square">
            <a:spAutoFit/>
          </a:bodyPr>
          <a:lstStyle/>
          <a:p>
            <a:pPr marL="228600" indent="-228600" algn="just">
              <a:lnSpc>
                <a:spcPct val="80000"/>
              </a:lnSpc>
              <a:spcBef>
                <a:spcPts val="1000"/>
              </a:spcBef>
              <a:buFont typeface="Arial" panose="020B0604020202020204" pitchFamily="34" charset="0"/>
              <a:buChar char="•"/>
            </a:pPr>
            <a:r>
              <a:rPr lang="hr-HR" sz="2200" dirty="0" smtClean="0"/>
              <a:t>izvanproračunski </a:t>
            </a:r>
            <a:r>
              <a:rPr lang="hr-HR" sz="2200" dirty="0"/>
              <a:t>korisnici državnog proračuna svoje financijske planove izrađuju odnosno unose u aplikaciju Financijski planovi i izvršenja izvanproračunskih korisnika - euro na Portalu sustava Državne </a:t>
            </a:r>
            <a:r>
              <a:rPr lang="hr-HR" sz="2200" dirty="0" smtClean="0"/>
              <a:t>riznice</a:t>
            </a:r>
            <a:endParaRPr lang="hr-HR" sz="2200" dirty="0"/>
          </a:p>
          <a:p>
            <a:pPr marL="228600" indent="-228600" algn="just">
              <a:lnSpc>
                <a:spcPct val="80000"/>
              </a:lnSpc>
              <a:spcBef>
                <a:spcPts val="1000"/>
              </a:spcBef>
              <a:buFont typeface="Arial" panose="020B0604020202020204" pitchFamily="34" charset="0"/>
              <a:buChar char="•"/>
            </a:pPr>
            <a:r>
              <a:rPr lang="hr-HR" sz="2200" dirty="0" smtClean="0"/>
              <a:t>unos </a:t>
            </a:r>
            <a:r>
              <a:rPr lang="hr-HR" sz="2200" dirty="0"/>
              <a:t>prihoda i primitaka u aplikaciju će se, kao i do sada, vršiti na </a:t>
            </a:r>
            <a:r>
              <a:rPr lang="hr-HR" sz="2200" dirty="0" smtClean="0"/>
              <a:t>četvrtoj ili petoj razini ekonomske klasifikacije </a:t>
            </a:r>
            <a:r>
              <a:rPr lang="hr-HR" sz="2200" dirty="0"/>
              <a:t>ovisno o izvanproračunskom korisniku </a:t>
            </a:r>
            <a:endParaRPr lang="hr-HR" sz="2200" dirty="0" smtClean="0"/>
          </a:p>
          <a:p>
            <a:pPr marL="228600" indent="-228600" algn="just">
              <a:lnSpc>
                <a:spcPct val="80000"/>
              </a:lnSpc>
              <a:spcBef>
                <a:spcPts val="1000"/>
              </a:spcBef>
              <a:buFont typeface="Arial" panose="020B0604020202020204" pitchFamily="34" charset="0"/>
              <a:buChar char="•"/>
            </a:pPr>
            <a:r>
              <a:rPr lang="hr-HR" sz="2200" dirty="0" smtClean="0"/>
              <a:t>rashodi </a:t>
            </a:r>
            <a:r>
              <a:rPr lang="hr-HR" sz="2200" dirty="0"/>
              <a:t>i izdaci unose se u aplikaciju na </a:t>
            </a:r>
            <a:r>
              <a:rPr lang="hr-HR" sz="2200" dirty="0" smtClean="0"/>
              <a:t>četvrtoj razini ekonomske klasifikacije</a:t>
            </a:r>
          </a:p>
          <a:p>
            <a:pPr marL="228600" indent="-228600" algn="just">
              <a:lnSpc>
                <a:spcPct val="80000"/>
              </a:lnSpc>
              <a:spcBef>
                <a:spcPts val="1000"/>
              </a:spcBef>
              <a:buFont typeface="Arial" panose="020B0604020202020204" pitchFamily="34" charset="0"/>
              <a:buChar char="•"/>
            </a:pPr>
            <a:r>
              <a:rPr lang="hr-HR" sz="2200" dirty="0"/>
              <a:t>usklađenost transfera iz državnog proračuna prema izvanproračunskim </a:t>
            </a:r>
            <a:r>
              <a:rPr lang="hr-HR" sz="2200" dirty="0" smtClean="0"/>
              <a:t>korisnicima (</a:t>
            </a:r>
            <a:r>
              <a:rPr lang="pl-PL" sz="2200" dirty="0" smtClean="0"/>
              <a:t>jednaki iznosi i </a:t>
            </a:r>
            <a:r>
              <a:rPr lang="pl-PL" sz="2200" dirty="0"/>
              <a:t>na strani koja sredstva daje i na strani koja sredstva </a:t>
            </a:r>
            <a:r>
              <a:rPr lang="pl-PL" sz="2200" dirty="0" smtClean="0"/>
              <a:t>prima)</a:t>
            </a:r>
            <a:endParaRPr lang="hr-HR" sz="2200" dirty="0" smtClean="0"/>
          </a:p>
          <a:p>
            <a:pPr marL="228600" indent="-228600" algn="just">
              <a:lnSpc>
                <a:spcPct val="80000"/>
              </a:lnSpc>
              <a:spcBef>
                <a:spcPts val="1000"/>
              </a:spcBef>
              <a:buFont typeface="Arial" panose="020B0604020202020204" pitchFamily="34" charset="0"/>
              <a:buChar char="•"/>
            </a:pPr>
            <a:endParaRPr lang="hr-HR" sz="2200" dirty="0"/>
          </a:p>
          <a:p>
            <a:pPr marL="228600" indent="-228600" algn="just">
              <a:lnSpc>
                <a:spcPct val="80000"/>
              </a:lnSpc>
              <a:spcBef>
                <a:spcPts val="1000"/>
              </a:spcBef>
              <a:buFont typeface="Arial" panose="020B0604020202020204" pitchFamily="34" charset="0"/>
              <a:buChar char="•"/>
            </a:pPr>
            <a:r>
              <a:rPr lang="hr-HR" sz="2200" dirty="0"/>
              <a:t>sukladno Odluci Vlade o proračunskom okviru za razdoblje 2026. - 2028</a:t>
            </a:r>
            <a:r>
              <a:rPr lang="hr-HR" sz="2200" dirty="0" smtClean="0"/>
              <a:t>. Uputa sadrži predviđeni </a:t>
            </a:r>
            <a:r>
              <a:rPr lang="hr-HR" sz="2200" dirty="0"/>
              <a:t>manjak/višak izvanproračunskih korisnika državnog </a:t>
            </a:r>
            <a:r>
              <a:rPr lang="hr-HR" sz="2200" dirty="0" smtClean="0"/>
              <a:t>proračuna</a:t>
            </a:r>
          </a:p>
          <a:p>
            <a:pPr marL="228600" indent="-228600" algn="just">
              <a:lnSpc>
                <a:spcPct val="80000"/>
              </a:lnSpc>
              <a:spcBef>
                <a:spcPts val="1000"/>
              </a:spcBef>
              <a:buFont typeface="Arial" panose="020B0604020202020204" pitchFamily="34" charset="0"/>
              <a:buChar char="•"/>
            </a:pPr>
            <a:endParaRPr lang="hr-HR" sz="2200" b="1" dirty="0" smtClean="0"/>
          </a:p>
          <a:p>
            <a:pPr marL="228600" indent="-228600" algn="just">
              <a:lnSpc>
                <a:spcPct val="80000"/>
              </a:lnSpc>
              <a:spcBef>
                <a:spcPts val="1000"/>
              </a:spcBef>
              <a:buFont typeface="Arial" panose="020B0604020202020204" pitchFamily="34" charset="0"/>
              <a:buChar char="•"/>
            </a:pPr>
            <a:r>
              <a:rPr lang="hr-HR" sz="2200" b="1" dirty="0" smtClean="0"/>
              <a:t>Korisnici </a:t>
            </a:r>
            <a:r>
              <a:rPr lang="hr-HR" sz="2200" b="1" dirty="0"/>
              <a:t>kod izrade </a:t>
            </a:r>
            <a:r>
              <a:rPr lang="hr-HR" sz="2200" b="1" dirty="0" smtClean="0"/>
              <a:t>svog </a:t>
            </a:r>
            <a:r>
              <a:rPr lang="hr-HR" sz="2200" b="1" dirty="0"/>
              <a:t>financijskog plana trebaju u suradnji sa provedbenim tijelima </a:t>
            </a:r>
            <a:r>
              <a:rPr lang="hr-HR" sz="2200" b="1" dirty="0" smtClean="0"/>
              <a:t>razmotriti </a:t>
            </a:r>
            <a:r>
              <a:rPr lang="hr-HR" sz="2200" b="1" dirty="0"/>
              <a:t>sve mogućnosti </a:t>
            </a:r>
            <a:r>
              <a:rPr lang="hr-HR" sz="2200" b="1" dirty="0" smtClean="0"/>
              <a:t>preusmjeravanja financiranja investicija sa nacionalnih na EU sredstva </a:t>
            </a:r>
            <a:r>
              <a:rPr lang="hr-HR" sz="2200" dirty="0" smtClean="0"/>
              <a:t>(slajd 16)</a:t>
            </a:r>
            <a:endParaRPr lang="hr-HR" sz="2200" dirty="0"/>
          </a:p>
        </p:txBody>
      </p:sp>
    </p:spTree>
    <p:extLst>
      <p:ext uri="{BB962C8B-B14F-4D97-AF65-F5344CB8AC3E}">
        <p14:creationId xmlns:p14="http://schemas.microsoft.com/office/powerpoint/2010/main" val="81807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22</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Izrada financijskog plana IZVANPRORAČUNSKIH korisnika državnog proračuna</a:t>
            </a:r>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p:txBody>
      </p:sp>
      <p:sp>
        <p:nvSpPr>
          <p:cNvPr id="3" name="Pravokutnik 2"/>
          <p:cNvSpPr/>
          <p:nvPr/>
        </p:nvSpPr>
        <p:spPr>
          <a:xfrm>
            <a:off x="212725" y="1636430"/>
            <a:ext cx="11353395" cy="4796185"/>
          </a:xfrm>
          <a:prstGeom prst="rect">
            <a:avLst/>
          </a:prstGeom>
        </p:spPr>
        <p:txBody>
          <a:bodyPr wrap="square">
            <a:spAutoFit/>
          </a:bodyPr>
          <a:lstStyle/>
          <a:p>
            <a:pPr marL="228600" indent="-228600" algn="just">
              <a:lnSpc>
                <a:spcPct val="80000"/>
              </a:lnSpc>
              <a:spcBef>
                <a:spcPts val="1000"/>
              </a:spcBef>
              <a:buFont typeface="Arial" panose="020B0604020202020204" pitchFamily="34" charset="0"/>
              <a:buChar char="•"/>
            </a:pPr>
            <a:r>
              <a:rPr lang="hr-HR" sz="2200" dirty="0" smtClean="0"/>
              <a:t>od </a:t>
            </a:r>
            <a:r>
              <a:rPr lang="hr-HR" sz="2200" dirty="0"/>
              <a:t>ovogodišnjeg ciklusa planiranja </a:t>
            </a:r>
            <a:r>
              <a:rPr lang="hr-HR" sz="2200" b="1" dirty="0"/>
              <a:t>izvanproračunski </a:t>
            </a:r>
            <a:r>
              <a:rPr lang="hr-HR" sz="2200" b="1" dirty="0" smtClean="0"/>
              <a:t>korisnici </a:t>
            </a:r>
            <a:r>
              <a:rPr lang="hr-HR" sz="2200" b="1" dirty="0"/>
              <a:t>prihode i primitke te rashode i izdatke moraju planirati i po izvorima financiranja </a:t>
            </a:r>
            <a:r>
              <a:rPr lang="hr-HR" sz="2200" dirty="0"/>
              <a:t>danim u Prilogu 2.b ove </a:t>
            </a:r>
            <a:r>
              <a:rPr lang="hr-HR" sz="2200" dirty="0" smtClean="0"/>
              <a:t>Upute</a:t>
            </a:r>
          </a:p>
          <a:p>
            <a:pPr marL="228600" indent="-228600" algn="just">
              <a:lnSpc>
                <a:spcPct val="80000"/>
              </a:lnSpc>
              <a:spcBef>
                <a:spcPts val="1000"/>
              </a:spcBef>
              <a:buFont typeface="Arial" panose="020B0604020202020204" pitchFamily="34" charset="0"/>
              <a:buChar char="•"/>
            </a:pPr>
            <a:r>
              <a:rPr lang="hr-HR" sz="2200" dirty="0" smtClean="0"/>
              <a:t>financijski </a:t>
            </a:r>
            <a:r>
              <a:rPr lang="hr-HR" sz="2200" dirty="0"/>
              <a:t>planovi izvanproračunskih korisnika koji se </a:t>
            </a:r>
            <a:r>
              <a:rPr lang="hr-HR" sz="2200" b="1" dirty="0"/>
              <a:t>upućuju Vladi Republike Hrvatske na usvajanje prikazivat će se kao i do sada prema organizacijskoj, programskoj i ekonomskoj klasifikaciji bez izvora </a:t>
            </a:r>
            <a:r>
              <a:rPr lang="hr-HR" sz="2200" b="1" dirty="0" smtClean="0"/>
              <a:t>financiranja </a:t>
            </a:r>
            <a:r>
              <a:rPr lang="hr-HR" sz="2200" dirty="0" smtClean="0"/>
              <a:t>(izgled </a:t>
            </a:r>
            <a:r>
              <a:rPr lang="hr-HR" sz="2200" dirty="0"/>
              <a:t>financijskog plana koji se upućuje Vladi dan je u Prilogu 14a. </a:t>
            </a:r>
            <a:r>
              <a:rPr lang="hr-HR" sz="2200" dirty="0" smtClean="0"/>
              <a:t>Upute)</a:t>
            </a:r>
          </a:p>
          <a:p>
            <a:pPr marL="228600" indent="-228600" algn="just">
              <a:lnSpc>
                <a:spcPct val="80000"/>
              </a:lnSpc>
              <a:spcBef>
                <a:spcPts val="1000"/>
              </a:spcBef>
              <a:buFont typeface="Arial" panose="020B0604020202020204" pitchFamily="34" charset="0"/>
              <a:buChar char="•"/>
            </a:pPr>
            <a:r>
              <a:rPr lang="hr-HR" sz="2200" dirty="0"/>
              <a:t>za ovaj proračunski ciklus informacijski sustav nije prilagođen izravnom unosu prihoda i primitaka te rashoda i izdataka po izvorima financiranja u aplikaciju</a:t>
            </a:r>
          </a:p>
          <a:p>
            <a:pPr marL="228600" indent="-228600" algn="just">
              <a:lnSpc>
                <a:spcPct val="80000"/>
              </a:lnSpc>
              <a:spcBef>
                <a:spcPts val="1000"/>
              </a:spcBef>
              <a:buFont typeface="Arial" panose="020B0604020202020204" pitchFamily="34" charset="0"/>
              <a:buChar char="•"/>
            </a:pPr>
            <a:r>
              <a:rPr lang="hr-HR" sz="2200" dirty="0"/>
              <a:t>izvanproračunski korisnici su obvezni prijedlog svojeg financijskog plana unesen u aplikaciju </a:t>
            </a:r>
            <a:r>
              <a:rPr lang="hr-HR" sz="2200" b="1" dirty="0"/>
              <a:t>dodatno razraditi po izvorima financiranja i dostaviti Ministarstvu financija do najkasnije 17. listopada 2025. </a:t>
            </a:r>
            <a:r>
              <a:rPr lang="hr-HR" sz="2200" dirty="0"/>
              <a:t>prema unaprijed zadanom predlošku u </a:t>
            </a:r>
            <a:r>
              <a:rPr lang="hr-HR" sz="2200" dirty="0" err="1"/>
              <a:t>excel</a:t>
            </a:r>
            <a:r>
              <a:rPr lang="hr-HR" sz="2200" dirty="0"/>
              <a:t> formatu (Prilog 14b.) </a:t>
            </a:r>
          </a:p>
          <a:p>
            <a:pPr marL="228600" indent="-228600" algn="just">
              <a:lnSpc>
                <a:spcPct val="80000"/>
              </a:lnSpc>
              <a:spcBef>
                <a:spcPts val="1000"/>
              </a:spcBef>
              <a:buFont typeface="Arial" panose="020B0604020202020204" pitchFamily="34" charset="0"/>
              <a:buChar char="•"/>
            </a:pPr>
            <a:r>
              <a:rPr lang="hr-HR" sz="2200" dirty="0"/>
              <a:t>od sljedećeg proračunskog ciklusa aplikacija će biti prilagođena te će podržavati direktan unos prihoda i primitaka te rashoda i izdataka po izvorima financiranja</a:t>
            </a:r>
          </a:p>
          <a:p>
            <a:pPr marL="228600" indent="-228600" algn="just">
              <a:lnSpc>
                <a:spcPct val="80000"/>
              </a:lnSpc>
              <a:spcBef>
                <a:spcPts val="1000"/>
              </a:spcBef>
              <a:buFont typeface="Arial" panose="020B0604020202020204" pitchFamily="34" charset="0"/>
              <a:buChar char="•"/>
            </a:pPr>
            <a:r>
              <a:rPr lang="hr-HR" sz="2200" dirty="0"/>
              <a:t>u Veznim tablicama koje su dane u Prilogu 1c. Upute detaljno su razrađene stavke prihoda po svim izvorima </a:t>
            </a:r>
            <a:r>
              <a:rPr lang="hr-HR" sz="2200" dirty="0" smtClean="0"/>
              <a:t>financiranja</a:t>
            </a:r>
            <a:endParaRPr lang="hr-HR" sz="2200" dirty="0"/>
          </a:p>
        </p:txBody>
      </p:sp>
      <p:sp>
        <p:nvSpPr>
          <p:cNvPr id="10" name="Pravokutnik: zaobljeni dijagonalni kutovi 6">
            <a:extLst>
              <a:ext uri="{FF2B5EF4-FFF2-40B4-BE49-F238E27FC236}">
                <a16:creationId xmlns:a16="http://schemas.microsoft.com/office/drawing/2014/main" id="{B7BD3744-40DB-B855-F3A8-2288DC5E9E9B}"/>
              </a:ext>
            </a:extLst>
          </p:cNvPr>
          <p:cNvSpPr/>
          <p:nvPr/>
        </p:nvSpPr>
        <p:spPr>
          <a:xfrm>
            <a:off x="517525" y="856104"/>
            <a:ext cx="9578255" cy="643798"/>
          </a:xfrm>
          <a:prstGeom prst="round2DiagRect">
            <a:avLst/>
          </a:prstGeom>
          <a:solidFill>
            <a:schemeClr val="accent1">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2400" b="1" dirty="0">
                <a:solidFill>
                  <a:schemeClr val="tx1"/>
                </a:solidFill>
              </a:rPr>
              <a:t>PLANIRANJE PREMA IZVORIMA FINANCIRANJA - NOVOST</a:t>
            </a:r>
          </a:p>
        </p:txBody>
      </p:sp>
    </p:spTree>
    <p:extLst>
      <p:ext uri="{BB962C8B-B14F-4D97-AF65-F5344CB8AC3E}">
        <p14:creationId xmlns:p14="http://schemas.microsoft.com/office/powerpoint/2010/main" val="3084774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23</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873728"/>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Rokovi </a:t>
            </a:r>
            <a:r>
              <a:rPr lang="hr-HR" sz="2800" b="1" dirty="0">
                <a:solidFill>
                  <a:schemeClr val="bg1"/>
                </a:solidFill>
              </a:rPr>
              <a:t>za predlaganje i donošenje financijskih planova proračunskih i izvanproračunskih korisnika </a:t>
            </a: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p:txBody>
      </p:sp>
      <p:graphicFrame>
        <p:nvGraphicFramePr>
          <p:cNvPr id="8" name="Tablica 7"/>
          <p:cNvGraphicFramePr>
            <a:graphicFrameLocks noGrp="1"/>
          </p:cNvGraphicFramePr>
          <p:nvPr>
            <p:extLst>
              <p:ext uri="{D42A27DB-BD31-4B8C-83A1-F6EECF244321}">
                <p14:modId xmlns:p14="http://schemas.microsoft.com/office/powerpoint/2010/main" val="2177123323"/>
              </p:ext>
            </p:extLst>
          </p:nvPr>
        </p:nvGraphicFramePr>
        <p:xfrm>
          <a:off x="365125" y="1018192"/>
          <a:ext cx="11389549" cy="5163433"/>
        </p:xfrm>
        <a:graphic>
          <a:graphicData uri="http://schemas.openxmlformats.org/drawingml/2006/table">
            <a:tbl>
              <a:tblPr firstRow="1" firstCol="1" bandRow="1">
                <a:tableStyleId>{5C22544A-7EE6-4342-B048-85BDC9FD1C3A}</a:tableStyleId>
              </a:tblPr>
              <a:tblGrid>
                <a:gridCol w="2587460">
                  <a:extLst>
                    <a:ext uri="{9D8B030D-6E8A-4147-A177-3AD203B41FA5}">
                      <a16:colId xmlns:a16="http://schemas.microsoft.com/office/drawing/2014/main" val="333556180"/>
                    </a:ext>
                  </a:extLst>
                </a:gridCol>
                <a:gridCol w="2349982">
                  <a:extLst>
                    <a:ext uri="{9D8B030D-6E8A-4147-A177-3AD203B41FA5}">
                      <a16:colId xmlns:a16="http://schemas.microsoft.com/office/drawing/2014/main" val="3885672398"/>
                    </a:ext>
                  </a:extLst>
                </a:gridCol>
                <a:gridCol w="2322805">
                  <a:extLst>
                    <a:ext uri="{9D8B030D-6E8A-4147-A177-3AD203B41FA5}">
                      <a16:colId xmlns:a16="http://schemas.microsoft.com/office/drawing/2014/main" val="771530482"/>
                    </a:ext>
                  </a:extLst>
                </a:gridCol>
                <a:gridCol w="4129302">
                  <a:extLst>
                    <a:ext uri="{9D8B030D-6E8A-4147-A177-3AD203B41FA5}">
                      <a16:colId xmlns:a16="http://schemas.microsoft.com/office/drawing/2014/main" val="540797311"/>
                    </a:ext>
                  </a:extLst>
                </a:gridCol>
              </a:tblGrid>
              <a:tr h="398154">
                <a:tc>
                  <a:txBody>
                    <a:bodyPr/>
                    <a:lstStyle/>
                    <a:p>
                      <a:pPr algn="ctr">
                        <a:lnSpc>
                          <a:spcPct val="115000"/>
                        </a:lnSpc>
                        <a:spcAft>
                          <a:spcPts val="0"/>
                        </a:spcAft>
                      </a:pPr>
                      <a:r>
                        <a:rPr lang="hr-HR" sz="1600" dirty="0">
                          <a:solidFill>
                            <a:schemeClr val="tx1"/>
                          </a:solidFill>
                          <a:effectLst/>
                        </a:rPr>
                        <a:t>TKO</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gn="ctr">
                        <a:lnSpc>
                          <a:spcPct val="115000"/>
                        </a:lnSpc>
                        <a:spcAft>
                          <a:spcPts val="0"/>
                        </a:spcAft>
                      </a:pPr>
                      <a:r>
                        <a:rPr lang="hr-HR" sz="1600" dirty="0">
                          <a:solidFill>
                            <a:schemeClr val="tx1"/>
                          </a:solidFill>
                          <a:effectLst/>
                        </a:rPr>
                        <a:t>KOME</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gn="ctr">
                        <a:lnSpc>
                          <a:spcPct val="115000"/>
                        </a:lnSpc>
                        <a:spcAft>
                          <a:spcPts val="0"/>
                        </a:spcAft>
                      </a:pPr>
                      <a:r>
                        <a:rPr lang="hr-HR" sz="1600" dirty="0">
                          <a:solidFill>
                            <a:schemeClr val="tx1"/>
                          </a:solidFill>
                          <a:effectLst/>
                        </a:rPr>
                        <a:t>PREPORUČENI ROK</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gn="ctr">
                        <a:lnSpc>
                          <a:spcPct val="115000"/>
                        </a:lnSpc>
                        <a:spcAft>
                          <a:spcPts val="0"/>
                        </a:spcAft>
                      </a:pPr>
                      <a:r>
                        <a:rPr lang="hr-HR" sz="1600" dirty="0">
                          <a:solidFill>
                            <a:schemeClr val="tx1"/>
                          </a:solidFill>
                          <a:effectLst/>
                        </a:rPr>
                        <a:t>NAPOMENA</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extLst>
                  <a:ext uri="{0D108BD9-81ED-4DB2-BD59-A6C34878D82A}">
                    <a16:rowId xmlns:a16="http://schemas.microsoft.com/office/drawing/2014/main" val="1385644030"/>
                  </a:ext>
                </a:extLst>
              </a:tr>
              <a:tr h="2772477">
                <a:tc>
                  <a:txBody>
                    <a:bodyPr/>
                    <a:lstStyle/>
                    <a:p>
                      <a:pPr>
                        <a:lnSpc>
                          <a:spcPct val="115000"/>
                        </a:lnSpc>
                        <a:spcAft>
                          <a:spcPts val="0"/>
                        </a:spcAft>
                      </a:pPr>
                      <a:r>
                        <a:rPr lang="hr-HR" sz="1600" dirty="0">
                          <a:solidFill>
                            <a:schemeClr val="tx1"/>
                          </a:solidFill>
                          <a:effectLst/>
                        </a:rPr>
                        <a:t>Čelnik proračunskog i izvanproračunskog korisnika </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nSpc>
                          <a:spcPct val="115000"/>
                        </a:lnSpc>
                        <a:spcAft>
                          <a:spcPts val="0"/>
                        </a:spcAft>
                      </a:pPr>
                      <a:r>
                        <a:rPr lang="hr-HR" sz="1600" dirty="0">
                          <a:solidFill>
                            <a:schemeClr val="tx1"/>
                          </a:solidFill>
                          <a:effectLst/>
                        </a:rPr>
                        <a:t>Upravljačkom tijelu gdje je primjenjivo</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nSpc>
                          <a:spcPct val="115000"/>
                        </a:lnSpc>
                        <a:spcAft>
                          <a:spcPts val="0"/>
                        </a:spcAft>
                      </a:pPr>
                      <a:r>
                        <a:rPr lang="hr-HR" sz="1600" dirty="0">
                          <a:solidFill>
                            <a:schemeClr val="tx1"/>
                          </a:solidFill>
                          <a:effectLst/>
                        </a:rPr>
                        <a:t>Do roka koji je određen uputama nadležnog ministarstva ili drugog državnog tijela na razini razdjela organizacijske klasifikacije</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nSpc>
                          <a:spcPct val="115000"/>
                        </a:lnSpc>
                        <a:spcAft>
                          <a:spcPts val="0"/>
                        </a:spcAft>
                      </a:pPr>
                      <a:r>
                        <a:rPr lang="hr-HR" sz="1600" dirty="0">
                          <a:solidFill>
                            <a:schemeClr val="tx1"/>
                          </a:solidFill>
                          <a:effectLst/>
                        </a:rPr>
                        <a:t>Prije dostave prijedloga financijskog plana nadležnom ministarstvu ili drugom državnom tijelu na razini razdjela organizacijske klasifikacije, čelnik proračunskog i izvanproračunskog korisnika obvezan je prijedlog financijskog plana uputiti upravljačkom tijelu na usvajanje, ako je primjenjivo, u skladu s aktima kojima je uređen rad proračunskog i izvanproračunskog korisnika.</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extLst>
                  <a:ext uri="{0D108BD9-81ED-4DB2-BD59-A6C34878D82A}">
                    <a16:rowId xmlns:a16="http://schemas.microsoft.com/office/drawing/2014/main" val="4016249525"/>
                  </a:ext>
                </a:extLst>
              </a:tr>
              <a:tr h="1992802">
                <a:tc>
                  <a:txBody>
                    <a:bodyPr/>
                    <a:lstStyle/>
                    <a:p>
                      <a:pPr>
                        <a:lnSpc>
                          <a:spcPct val="115000"/>
                        </a:lnSpc>
                        <a:spcAft>
                          <a:spcPts val="0"/>
                        </a:spcAft>
                      </a:pPr>
                      <a:r>
                        <a:rPr lang="hr-HR" sz="1600">
                          <a:solidFill>
                            <a:schemeClr val="tx1"/>
                          </a:solidFill>
                          <a:effectLst/>
                        </a:rPr>
                        <a:t>Proračunski i izvanproračunski korisnici</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nSpc>
                          <a:spcPct val="115000"/>
                        </a:lnSpc>
                        <a:spcAft>
                          <a:spcPts val="0"/>
                        </a:spcAft>
                      </a:pPr>
                      <a:r>
                        <a:rPr lang="hr-HR" sz="1600">
                          <a:solidFill>
                            <a:schemeClr val="tx1"/>
                          </a:solidFill>
                          <a:effectLst/>
                        </a:rPr>
                        <a:t>Nadležnom ministarstvu ili drugom državnom tijelu na razini razdjela organizacijske klasifikacije</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nSpc>
                          <a:spcPct val="115000"/>
                        </a:lnSpc>
                        <a:spcAft>
                          <a:spcPts val="0"/>
                        </a:spcAft>
                      </a:pPr>
                      <a:r>
                        <a:rPr lang="hr-HR" sz="1600" dirty="0">
                          <a:solidFill>
                            <a:schemeClr val="tx1"/>
                          </a:solidFill>
                          <a:effectLst/>
                        </a:rPr>
                        <a:t>Do roka koji je određen uputama nadležnog ministarstva ili drugog državnog tijela na razini razdjela organizacijske klasifikacije</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tc>
                  <a:txBody>
                    <a:bodyPr/>
                    <a:lstStyle/>
                    <a:p>
                      <a:pPr>
                        <a:lnSpc>
                          <a:spcPct val="115000"/>
                        </a:lnSpc>
                        <a:spcAft>
                          <a:spcPts val="0"/>
                        </a:spcAft>
                      </a:pPr>
                      <a:r>
                        <a:rPr lang="hr-HR" sz="1600" dirty="0">
                          <a:solidFill>
                            <a:schemeClr val="tx1"/>
                          </a:solidFill>
                          <a:effectLst/>
                        </a:rPr>
                        <a:t>Proračunski i izvanproračunski korisnik dostavlja prijedlog svog financijskog plana nadležnom ministarstvu ili drugom državnom tijelu na razini razdjela organizacijske klasifikacije. </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57" marR="56757" marT="0" marB="0"/>
                </a:tc>
                <a:extLst>
                  <a:ext uri="{0D108BD9-81ED-4DB2-BD59-A6C34878D82A}">
                    <a16:rowId xmlns:a16="http://schemas.microsoft.com/office/drawing/2014/main" val="3924550224"/>
                  </a:ext>
                </a:extLst>
              </a:tr>
            </a:tbl>
          </a:graphicData>
        </a:graphic>
      </p:graphicFrame>
    </p:spTree>
    <p:extLst>
      <p:ext uri="{BB962C8B-B14F-4D97-AF65-F5344CB8AC3E}">
        <p14:creationId xmlns:p14="http://schemas.microsoft.com/office/powerpoint/2010/main" val="3687192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24</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873728"/>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smtClean="0">
                <a:solidFill>
                  <a:schemeClr val="bg1"/>
                </a:solidFill>
              </a:rPr>
              <a:t>Rokovi </a:t>
            </a:r>
            <a:r>
              <a:rPr lang="hr-HR" sz="2800" b="1" dirty="0">
                <a:solidFill>
                  <a:schemeClr val="bg1"/>
                </a:solidFill>
              </a:rPr>
              <a:t>za predlaganje i donošenje financijskih planova proračunskih i izvanproračunskih korisnika </a:t>
            </a: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p:txBody>
      </p:sp>
      <p:graphicFrame>
        <p:nvGraphicFramePr>
          <p:cNvPr id="3" name="Tablica 2"/>
          <p:cNvGraphicFramePr>
            <a:graphicFrameLocks noGrp="1"/>
          </p:cNvGraphicFramePr>
          <p:nvPr>
            <p:extLst>
              <p:ext uri="{D42A27DB-BD31-4B8C-83A1-F6EECF244321}">
                <p14:modId xmlns:p14="http://schemas.microsoft.com/office/powerpoint/2010/main" val="2178335318"/>
              </p:ext>
            </p:extLst>
          </p:nvPr>
        </p:nvGraphicFramePr>
        <p:xfrm>
          <a:off x="365124" y="1018191"/>
          <a:ext cx="11461115" cy="5706568"/>
        </p:xfrm>
        <a:graphic>
          <a:graphicData uri="http://schemas.openxmlformats.org/drawingml/2006/table">
            <a:tbl>
              <a:tblPr firstRow="1" firstCol="1" bandRow="1">
                <a:tableStyleId>{5C22544A-7EE6-4342-B048-85BDC9FD1C3A}</a:tableStyleId>
              </a:tblPr>
              <a:tblGrid>
                <a:gridCol w="2603717">
                  <a:extLst>
                    <a:ext uri="{9D8B030D-6E8A-4147-A177-3AD203B41FA5}">
                      <a16:colId xmlns:a16="http://schemas.microsoft.com/office/drawing/2014/main" val="2865369332"/>
                    </a:ext>
                  </a:extLst>
                </a:gridCol>
                <a:gridCol w="2364748">
                  <a:extLst>
                    <a:ext uri="{9D8B030D-6E8A-4147-A177-3AD203B41FA5}">
                      <a16:colId xmlns:a16="http://schemas.microsoft.com/office/drawing/2014/main" val="1786997559"/>
                    </a:ext>
                  </a:extLst>
                </a:gridCol>
                <a:gridCol w="2337401">
                  <a:extLst>
                    <a:ext uri="{9D8B030D-6E8A-4147-A177-3AD203B41FA5}">
                      <a16:colId xmlns:a16="http://schemas.microsoft.com/office/drawing/2014/main" val="3690328311"/>
                    </a:ext>
                  </a:extLst>
                </a:gridCol>
                <a:gridCol w="4155249">
                  <a:extLst>
                    <a:ext uri="{9D8B030D-6E8A-4147-A177-3AD203B41FA5}">
                      <a16:colId xmlns:a16="http://schemas.microsoft.com/office/drawing/2014/main" val="929617862"/>
                    </a:ext>
                  </a:extLst>
                </a:gridCol>
              </a:tblGrid>
              <a:tr h="299527">
                <a:tc>
                  <a:txBody>
                    <a:bodyPr/>
                    <a:lstStyle/>
                    <a:p>
                      <a:pPr algn="ctr">
                        <a:lnSpc>
                          <a:spcPct val="115000"/>
                        </a:lnSpc>
                        <a:spcAft>
                          <a:spcPts val="0"/>
                        </a:spcAft>
                      </a:pPr>
                      <a:r>
                        <a:rPr lang="hr-HR" sz="1600">
                          <a:solidFill>
                            <a:schemeClr val="tx1"/>
                          </a:solidFill>
                          <a:effectLst/>
                        </a:rPr>
                        <a:t>TKO</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gn="ctr">
                        <a:lnSpc>
                          <a:spcPct val="115000"/>
                        </a:lnSpc>
                        <a:spcAft>
                          <a:spcPts val="0"/>
                        </a:spcAft>
                      </a:pPr>
                      <a:r>
                        <a:rPr lang="hr-HR" sz="1600">
                          <a:solidFill>
                            <a:schemeClr val="tx1"/>
                          </a:solidFill>
                          <a:effectLst/>
                        </a:rPr>
                        <a:t>KOME</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gn="ctr">
                        <a:lnSpc>
                          <a:spcPct val="115000"/>
                        </a:lnSpc>
                        <a:spcAft>
                          <a:spcPts val="0"/>
                        </a:spcAft>
                      </a:pPr>
                      <a:r>
                        <a:rPr lang="hr-HR" sz="1600">
                          <a:solidFill>
                            <a:schemeClr val="tx1"/>
                          </a:solidFill>
                          <a:effectLst/>
                        </a:rPr>
                        <a:t>PREPORUČENI ROK</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gn="ctr">
                        <a:lnSpc>
                          <a:spcPct val="115000"/>
                        </a:lnSpc>
                        <a:spcAft>
                          <a:spcPts val="0"/>
                        </a:spcAft>
                      </a:pPr>
                      <a:r>
                        <a:rPr lang="hr-HR" sz="1600">
                          <a:solidFill>
                            <a:schemeClr val="tx1"/>
                          </a:solidFill>
                          <a:effectLst/>
                        </a:rPr>
                        <a:t>NAPOMENA</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extLst>
                  <a:ext uri="{0D108BD9-81ED-4DB2-BD59-A6C34878D82A}">
                    <a16:rowId xmlns:a16="http://schemas.microsoft.com/office/drawing/2014/main" val="2335180040"/>
                  </a:ext>
                </a:extLst>
              </a:tr>
              <a:tr h="920385">
                <a:tc>
                  <a:txBody>
                    <a:bodyPr/>
                    <a:lstStyle/>
                    <a:p>
                      <a:pPr>
                        <a:lnSpc>
                          <a:spcPct val="115000"/>
                        </a:lnSpc>
                        <a:spcAft>
                          <a:spcPts val="0"/>
                        </a:spcAft>
                      </a:pPr>
                      <a:r>
                        <a:rPr lang="hr-HR" sz="1600" dirty="0">
                          <a:solidFill>
                            <a:schemeClr val="tx1"/>
                          </a:solidFill>
                          <a:effectLst/>
                        </a:rPr>
                        <a:t>Proračunski korisnici koji svoj financijski plan unose u SAP sustav Državne </a:t>
                      </a:r>
                      <a:r>
                        <a:rPr lang="hr-HR" sz="1600" dirty="0" smtClean="0">
                          <a:solidFill>
                            <a:schemeClr val="tx1"/>
                          </a:solidFill>
                          <a:effectLst/>
                        </a:rPr>
                        <a:t>riznice</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dirty="0">
                          <a:solidFill>
                            <a:schemeClr val="tx1"/>
                          </a:solidFill>
                          <a:effectLst/>
                        </a:rPr>
                        <a:t>Unos u SAP sustav Državne riznice</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b="1" dirty="0">
                          <a:solidFill>
                            <a:schemeClr val="tx1"/>
                          </a:solidFill>
                          <a:effectLst/>
                        </a:rPr>
                        <a:t>20. listopada 2025.</a:t>
                      </a:r>
                      <a:endParaRPr lang="hr-H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dirty="0">
                          <a:solidFill>
                            <a:schemeClr val="tx1"/>
                          </a:solidFill>
                          <a:effectLst/>
                        </a:rPr>
                        <a:t>Proračunski korisnici unose prvi prijedlog svog financijskog plana u SAP sustav Državne riznice</a:t>
                      </a:r>
                      <a:r>
                        <a:rPr lang="hr-HR" sz="1600" dirty="0" smtClean="0">
                          <a:solidFill>
                            <a:schemeClr val="tx1"/>
                          </a:solidFill>
                          <a:effectLst/>
                        </a:rPr>
                        <a:t>.</a:t>
                      </a:r>
                      <a:endParaRPr lang="hr-HR" sz="1600" dirty="0">
                        <a:solidFill>
                          <a:schemeClr val="tx1"/>
                        </a:solidFill>
                        <a:effectLst/>
                      </a:endParaRPr>
                    </a:p>
                    <a:p>
                      <a:pPr>
                        <a:lnSpc>
                          <a:spcPct val="115000"/>
                        </a:lnSpc>
                        <a:spcAft>
                          <a:spcPts val="0"/>
                        </a:spcAft>
                      </a:pPr>
                      <a:r>
                        <a:rPr lang="hr-HR" sz="1600" dirty="0">
                          <a:solidFill>
                            <a:schemeClr val="tx1"/>
                          </a:solidFill>
                          <a:effectLst/>
                        </a:rPr>
                        <a:t> </a:t>
                      </a:r>
                    </a:p>
                  </a:txBody>
                  <a:tcPr marL="38349" marR="38349" marT="0" marB="0"/>
                </a:tc>
                <a:extLst>
                  <a:ext uri="{0D108BD9-81ED-4DB2-BD59-A6C34878D82A}">
                    <a16:rowId xmlns:a16="http://schemas.microsoft.com/office/drawing/2014/main" val="809321162"/>
                  </a:ext>
                </a:extLst>
              </a:tr>
              <a:tr h="1996549">
                <a:tc>
                  <a:txBody>
                    <a:bodyPr/>
                    <a:lstStyle/>
                    <a:p>
                      <a:pPr>
                        <a:lnSpc>
                          <a:spcPct val="115000"/>
                        </a:lnSpc>
                        <a:spcAft>
                          <a:spcPts val="0"/>
                        </a:spcAft>
                      </a:pPr>
                      <a:r>
                        <a:rPr lang="hr-HR" sz="1600">
                          <a:solidFill>
                            <a:schemeClr val="tx1"/>
                          </a:solidFill>
                          <a:effectLst/>
                        </a:rPr>
                        <a:t>Izvanproračunski korisnici </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dirty="0">
                          <a:solidFill>
                            <a:schemeClr val="tx1"/>
                          </a:solidFill>
                          <a:effectLst/>
                        </a:rPr>
                        <a:t>Unos u aplikaciju Financijski planovi i izvršenja izvanproračunskih korisnika - euro</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b="1" dirty="0">
                          <a:solidFill>
                            <a:schemeClr val="tx1"/>
                          </a:solidFill>
                          <a:effectLst/>
                        </a:rPr>
                        <a:t>17. listopada 2025.</a:t>
                      </a:r>
                      <a:endParaRPr lang="hr-H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dirty="0">
                          <a:solidFill>
                            <a:schemeClr val="tx1"/>
                          </a:solidFill>
                          <a:effectLst/>
                        </a:rPr>
                        <a:t>Izvanproračunski korisnici unose prvi prijedlog svog financijskog plana u aplikaciju Financijski planovi i izvršenja izvanproračunskih korisnika – euro na Portalu sustava Državne riznice</a:t>
                      </a:r>
                      <a:r>
                        <a:rPr lang="hr-HR" sz="1600" dirty="0" smtClean="0">
                          <a:solidFill>
                            <a:schemeClr val="tx1"/>
                          </a:solidFill>
                          <a:effectLst/>
                        </a:rPr>
                        <a:t>.</a:t>
                      </a:r>
                      <a:endParaRPr lang="hr-HR" sz="1600" dirty="0">
                        <a:solidFill>
                          <a:schemeClr val="tx1"/>
                        </a:solidFill>
                        <a:effectLst/>
                      </a:endParaRPr>
                    </a:p>
                    <a:p>
                      <a:pPr>
                        <a:lnSpc>
                          <a:spcPct val="115000"/>
                        </a:lnSpc>
                        <a:spcAft>
                          <a:spcPts val="0"/>
                        </a:spcAft>
                      </a:pPr>
                      <a:r>
                        <a:rPr lang="hr-HR" sz="1600" dirty="0">
                          <a:solidFill>
                            <a:schemeClr val="tx1"/>
                          </a:solidFill>
                          <a:effectLst/>
                        </a:rPr>
                        <a:t> </a:t>
                      </a:r>
                    </a:p>
                    <a:p>
                      <a:pPr>
                        <a:lnSpc>
                          <a:spcPct val="115000"/>
                        </a:lnSpc>
                        <a:spcAft>
                          <a:spcPts val="0"/>
                        </a:spcAft>
                      </a:pPr>
                      <a:r>
                        <a:rPr lang="hr-HR" sz="1600" dirty="0">
                          <a:solidFill>
                            <a:schemeClr val="tx1"/>
                          </a:solidFill>
                          <a:effectLst/>
                        </a:rPr>
                        <a:t>Prije unosa prijedloga financijskih planova izvanproračunskih korisnika, isti moraju biti usklađeni s nadležnim ministarstvima.</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extLst>
                  <a:ext uri="{0D108BD9-81ED-4DB2-BD59-A6C34878D82A}">
                    <a16:rowId xmlns:a16="http://schemas.microsoft.com/office/drawing/2014/main" val="2802419"/>
                  </a:ext>
                </a:extLst>
              </a:tr>
              <a:tr h="608077">
                <a:tc>
                  <a:txBody>
                    <a:bodyPr/>
                    <a:lstStyle/>
                    <a:p>
                      <a:pPr>
                        <a:lnSpc>
                          <a:spcPct val="115000"/>
                        </a:lnSpc>
                        <a:spcAft>
                          <a:spcPts val="0"/>
                        </a:spcAft>
                      </a:pPr>
                      <a:r>
                        <a:rPr lang="hr-HR" sz="1600">
                          <a:solidFill>
                            <a:schemeClr val="tx1"/>
                          </a:solidFill>
                          <a:effectLst/>
                        </a:rPr>
                        <a:t>Ministarstvo financija</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dirty="0">
                          <a:solidFill>
                            <a:schemeClr val="tx1"/>
                          </a:solidFill>
                          <a:effectLst/>
                        </a:rPr>
                        <a:t> </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a:solidFill>
                            <a:schemeClr val="tx1"/>
                          </a:solidFill>
                          <a:effectLst/>
                        </a:rPr>
                        <a:t>Nakon unosa prijedloga financijskih planova u sustav</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a:solidFill>
                            <a:schemeClr val="tx1"/>
                          </a:solidFill>
                          <a:effectLst/>
                        </a:rPr>
                        <a:t>Ministarstvo financija pregledava i razmatra unesene prijedloge financijskih planova te predlaže korekcije istih</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extLst>
                  <a:ext uri="{0D108BD9-81ED-4DB2-BD59-A6C34878D82A}">
                    <a16:rowId xmlns:a16="http://schemas.microsoft.com/office/drawing/2014/main" val="750737891"/>
                  </a:ext>
                </a:extLst>
              </a:tr>
              <a:tr h="1379450">
                <a:tc>
                  <a:txBody>
                    <a:bodyPr/>
                    <a:lstStyle/>
                    <a:p>
                      <a:pPr>
                        <a:lnSpc>
                          <a:spcPct val="115000"/>
                        </a:lnSpc>
                        <a:spcAft>
                          <a:spcPts val="0"/>
                        </a:spcAft>
                      </a:pPr>
                      <a:r>
                        <a:rPr lang="hr-HR" sz="1600">
                          <a:solidFill>
                            <a:schemeClr val="tx1"/>
                          </a:solidFill>
                          <a:effectLst/>
                        </a:rPr>
                        <a:t>Proračunski i izvanproračunski korisnici</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a:solidFill>
                            <a:schemeClr val="tx1"/>
                          </a:solidFill>
                          <a:effectLst/>
                        </a:rPr>
                        <a:t>Unos u SAP sustav Državne riznice i aplikaciju Financijski planovi i izvršenja izvanproračunskih korisnika - euro</a:t>
                      </a:r>
                      <a:endParaRPr lang="hr-H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b="1" dirty="0">
                          <a:solidFill>
                            <a:schemeClr val="tx1"/>
                          </a:solidFill>
                          <a:effectLst/>
                        </a:rPr>
                        <a:t>31. listopada 2025.</a:t>
                      </a:r>
                      <a:endParaRPr lang="hr-H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tc>
                  <a:txBody>
                    <a:bodyPr/>
                    <a:lstStyle/>
                    <a:p>
                      <a:pPr>
                        <a:lnSpc>
                          <a:spcPct val="115000"/>
                        </a:lnSpc>
                        <a:spcAft>
                          <a:spcPts val="0"/>
                        </a:spcAft>
                      </a:pPr>
                      <a:r>
                        <a:rPr lang="hr-HR" sz="1600" dirty="0">
                          <a:solidFill>
                            <a:schemeClr val="tx1"/>
                          </a:solidFill>
                          <a:effectLst/>
                        </a:rPr>
                        <a:t>Proračunski i izvanproračunski korisnici unose izmjene prvih prijedloga financijskih planova u SAP sustav/aplikaciju</a:t>
                      </a:r>
                      <a:endParaRPr lang="hr-H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49" marR="38349" marT="0" marB="0"/>
                </a:tc>
                <a:extLst>
                  <a:ext uri="{0D108BD9-81ED-4DB2-BD59-A6C34878D82A}">
                    <a16:rowId xmlns:a16="http://schemas.microsoft.com/office/drawing/2014/main" val="1367629412"/>
                  </a:ext>
                </a:extLst>
              </a:tr>
            </a:tbl>
          </a:graphicData>
        </a:graphic>
      </p:graphicFrame>
    </p:spTree>
    <p:extLst>
      <p:ext uri="{BB962C8B-B14F-4D97-AF65-F5344CB8AC3E}">
        <p14:creationId xmlns:p14="http://schemas.microsoft.com/office/powerpoint/2010/main" val="794568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25</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873728"/>
          </a:xfrm>
          <a:prstGeom prst="rect">
            <a:avLst/>
          </a:prstGeom>
          <a:solidFill>
            <a:schemeClr val="accent5">
              <a:lumMod val="50000"/>
            </a:schemeClr>
          </a:solidFill>
          <a:ln w="25400" cap="flat" cmpd="sng" algn="ctr">
            <a:noFill/>
            <a:prstDash val="solid"/>
          </a:ln>
          <a:effectLst/>
        </p:spPr>
        <p:txBody>
          <a:bodyPr lIns="360000" rtlCol="0" anchor="ctr"/>
          <a:lstStyle/>
          <a:p>
            <a:endParaRPr lang="hr-HR" sz="2800" b="1" dirty="0">
              <a:solidFill>
                <a:schemeClr val="bg1"/>
              </a:solidFill>
            </a:endParaRP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916854"/>
          </a:xfrm>
          <a:prstGeom prst="rect">
            <a:avLst/>
          </a:prstGeom>
        </p:spPr>
        <p:txBody>
          <a:bodyPr wrap="square">
            <a:spAutoFit/>
          </a:bodyPr>
          <a:lstStyle/>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12" name="Rezervirano mjesto sadržaja 11">
            <a:extLst>
              <a:ext uri="{FF2B5EF4-FFF2-40B4-BE49-F238E27FC236}">
                <a16:creationId xmlns:a16="http://schemas.microsoft.com/office/drawing/2014/main" id="{602E0FC3-E094-3B3A-0B35-B27B56110FDC}"/>
              </a:ext>
            </a:extLst>
          </p:cNvPr>
          <p:cNvSpPr>
            <a:spLocks noGrp="1"/>
          </p:cNvSpPr>
          <p:nvPr>
            <p:ph idx="1"/>
          </p:nvPr>
        </p:nvSpPr>
        <p:spPr>
          <a:xfrm>
            <a:off x="365125" y="4108952"/>
            <a:ext cx="11289162" cy="2029472"/>
          </a:xfrm>
        </p:spPr>
        <p:txBody>
          <a:bodyPr>
            <a:normAutofit/>
          </a:bodyPr>
          <a:lstStyle/>
          <a:p>
            <a:pPr marL="0" indent="0">
              <a:buNone/>
            </a:pPr>
            <a:endParaRPr lang="hr-HR" sz="2400" dirty="0" smtClean="0"/>
          </a:p>
          <a:p>
            <a:pPr marL="0" indent="0">
              <a:buNone/>
            </a:pPr>
            <a:endParaRPr lang="hr-HR" sz="2400" dirty="0"/>
          </a:p>
        </p:txBody>
      </p:sp>
      <p:sp>
        <p:nvSpPr>
          <p:cNvPr id="11" name="Pravokutnik 10"/>
          <p:cNvSpPr/>
          <p:nvPr/>
        </p:nvSpPr>
        <p:spPr>
          <a:xfrm>
            <a:off x="502193" y="2877239"/>
            <a:ext cx="11353395" cy="1200329"/>
          </a:xfrm>
          <a:prstGeom prst="rect">
            <a:avLst/>
          </a:prstGeom>
        </p:spPr>
        <p:txBody>
          <a:bodyPr wrap="square">
            <a:spAutoFit/>
          </a:bodyPr>
          <a:lstStyle/>
          <a:p>
            <a:r>
              <a:rPr lang="hr-HR" sz="2400" dirty="0" smtClean="0">
                <a:latin typeface="Times New Roman" panose="02020603050405020304" pitchFamily="18" charset="0"/>
                <a:ea typeface="Calibri" panose="020F0502020204030204" pitchFamily="34" charset="0"/>
              </a:rPr>
              <a:t>Uputa za izradu prijedloga državnog proračuna Republike Hrvatske za razdoblje 2026.-2028. i pripadajući prilozi dostupni su na </a:t>
            </a:r>
            <a:r>
              <a:rPr lang="hr-HR" sz="2400" dirty="0">
                <a:latin typeface="Times New Roman" panose="02020603050405020304" pitchFamily="18" charset="0"/>
                <a:ea typeface="Calibri" panose="020F0502020204030204" pitchFamily="34" charset="0"/>
              </a:rPr>
              <a:t>internetskoj stranici Ministarstva financija </a:t>
            </a:r>
            <a:r>
              <a:rPr lang="hr-HR"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https://mfin.gov.hr/istaknute-teme/drzavna-riznica/priprema-proracuna/147</a:t>
            </a:r>
            <a:endParaRPr lang="hr-HR" sz="2400" dirty="0"/>
          </a:p>
        </p:txBody>
      </p:sp>
    </p:spTree>
    <p:extLst>
      <p:ext uri="{BB962C8B-B14F-4D97-AF65-F5344CB8AC3E}">
        <p14:creationId xmlns:p14="http://schemas.microsoft.com/office/powerpoint/2010/main" val="3345176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E225-0946-8C96-AC57-4A441FB24006}"/>
            </a:ext>
          </a:extLst>
        </p:cNvPr>
        <p:cNvGrpSpPr/>
        <p:nvPr/>
      </p:nvGrpSpPr>
      <p:grpSpPr>
        <a:xfrm>
          <a:off x="0" y="0"/>
          <a:ext cx="0" cy="0"/>
          <a:chOff x="0" y="0"/>
          <a:chExt cx="0" cy="0"/>
        </a:xfrm>
      </p:grpSpPr>
      <p:pic>
        <p:nvPicPr>
          <p:cNvPr id="2" name="Slika 1"/>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Lst>
          </a:blip>
          <a:srcRect t="8503" b="6186"/>
          <a:stretch/>
        </p:blipFill>
        <p:spPr>
          <a:xfrm>
            <a:off x="0" y="1"/>
            <a:ext cx="12289972" cy="6989736"/>
          </a:xfrm>
          <a:prstGeom prst="rect">
            <a:avLst/>
          </a:prstGeom>
        </p:spPr>
      </p:pic>
      <p:sp>
        <p:nvSpPr>
          <p:cNvPr id="7" name="Prostoručno 6"/>
          <p:cNvSpPr/>
          <p:nvPr/>
        </p:nvSpPr>
        <p:spPr>
          <a:xfrm>
            <a:off x="4897464" y="-29029"/>
            <a:ext cx="7392508" cy="7018766"/>
          </a:xfrm>
          <a:custGeom>
            <a:avLst/>
            <a:gdLst>
              <a:gd name="connsiteX0" fmla="*/ 2346752 w 7272978"/>
              <a:gd name="connsiteY0" fmla="*/ 0 h 6858000"/>
              <a:gd name="connsiteX1" fmla="*/ 7272978 w 7272978"/>
              <a:gd name="connsiteY1" fmla="*/ 0 h 6858000"/>
              <a:gd name="connsiteX2" fmla="*/ 7272978 w 7272978"/>
              <a:gd name="connsiteY2" fmla="*/ 6858000 h 6858000"/>
              <a:gd name="connsiteX3" fmla="*/ 0 w 727297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72978" h="6858000">
                <a:moveTo>
                  <a:pt x="2346752" y="0"/>
                </a:moveTo>
                <a:lnTo>
                  <a:pt x="7272978" y="0"/>
                </a:lnTo>
                <a:lnTo>
                  <a:pt x="7272978" y="6858000"/>
                </a:lnTo>
                <a:lnTo>
                  <a:pt x="0" y="6858000"/>
                </a:lnTo>
                <a:close/>
              </a:path>
            </a:pathLst>
          </a:custGeom>
          <a:solidFill>
            <a:srgbClr val="4472C4">
              <a:lumMod val="50000"/>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kstniOkvir 9"/>
          <p:cNvSpPr txBox="1"/>
          <p:nvPr/>
        </p:nvSpPr>
        <p:spPr>
          <a:xfrm>
            <a:off x="6195172" y="3794284"/>
            <a:ext cx="6094800" cy="584775"/>
          </a:xfrm>
          <a:prstGeom prst="rect">
            <a:avLst/>
          </a:prstGeom>
          <a:noFill/>
        </p:spPr>
        <p:txBody>
          <a:bodyPr wrap="square" rtlCol="0">
            <a:spAutoFit/>
          </a:bodyPr>
          <a:lstStyle/>
          <a:p>
            <a:pPr algn="ctr">
              <a:defRPr/>
            </a:pPr>
            <a:r>
              <a:rPr lang="hr-HR" sz="3200" b="1" dirty="0">
                <a:solidFill>
                  <a:prstClr val="white"/>
                </a:solidFill>
                <a:latin typeface="Calibri" panose="020F0502020204030204" pitchFamily="34" charset="0"/>
                <a:cs typeface="Calibri" panose="020F0502020204030204" pitchFamily="34" charset="0"/>
              </a:rPr>
              <a:t>HVALA VAM NA PAŽNJI! </a:t>
            </a:r>
          </a:p>
        </p:txBody>
      </p:sp>
      <p:pic>
        <p:nvPicPr>
          <p:cNvPr id="9" name="Slika 8"/>
          <p:cNvPicPr>
            <a:picLocks noChangeAspect="1"/>
          </p:cNvPicPr>
          <p:nvPr/>
        </p:nvPicPr>
        <p:blipFill>
          <a:blip r:embed="rId5"/>
          <a:stretch>
            <a:fillRect/>
          </a:stretch>
        </p:blipFill>
        <p:spPr>
          <a:xfrm>
            <a:off x="7323795" y="733250"/>
            <a:ext cx="3485719" cy="1778202"/>
          </a:xfrm>
          <a:prstGeom prst="rect">
            <a:avLst/>
          </a:prstGeom>
        </p:spPr>
      </p:pic>
    </p:spTree>
    <p:extLst>
      <p:ext uri="{BB962C8B-B14F-4D97-AF65-F5344CB8AC3E}">
        <p14:creationId xmlns:p14="http://schemas.microsoft.com/office/powerpoint/2010/main" val="255686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74C013-DDC9-C4E7-74E7-F523F45AF4F9}"/>
              </a:ext>
            </a:extLst>
          </p:cNvPr>
          <p:cNvSpPr txBox="1">
            <a:spLocks noChangeArrowheads="1"/>
          </p:cNvSpPr>
          <p:nvPr/>
        </p:nvSpPr>
        <p:spPr>
          <a:xfrm>
            <a:off x="0" y="-27384"/>
            <a:ext cx="12192000" cy="926286"/>
          </a:xfrm>
          <a:prstGeom prst="rect">
            <a:avLst/>
          </a:prstGeom>
          <a:solidFill>
            <a:srgbClr val="002060"/>
          </a:solidFill>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marL="266700"/>
            <a:r>
              <a:rPr lang="pl-PL" altLang="sr-Latn-RS" sz="2800" b="1" dirty="0">
                <a:solidFill>
                  <a:schemeClr val="bg1"/>
                </a:solidFill>
                <a:latin typeface="Calibri" panose="020F0502020204030204" pitchFamily="34" charset="0"/>
                <a:ea typeface="Calibri" panose="020F0502020204030204" pitchFamily="34" charset="0"/>
                <a:cs typeface="Calibri" panose="020F0502020204030204" pitchFamily="34" charset="0"/>
              </a:rPr>
              <a:t>Ključne izmjene Pravilnika o proračunskim klasifikacijama</a:t>
            </a:r>
          </a:p>
        </p:txBody>
      </p:sp>
      <p:sp>
        <p:nvSpPr>
          <p:cNvPr id="4" name="Pravokutnik: zaobljeni kutovi 3">
            <a:extLst>
              <a:ext uri="{FF2B5EF4-FFF2-40B4-BE49-F238E27FC236}">
                <a16:creationId xmlns:a16="http://schemas.microsoft.com/office/drawing/2014/main" id="{F407805D-F639-33AA-553F-D044D211FA6E}"/>
              </a:ext>
            </a:extLst>
          </p:cNvPr>
          <p:cNvSpPr/>
          <p:nvPr/>
        </p:nvSpPr>
        <p:spPr>
          <a:xfrm>
            <a:off x="382437" y="1118559"/>
            <a:ext cx="11427125" cy="1426233"/>
          </a:xfrm>
          <a:prstGeom prst="roundRect">
            <a:avLst/>
          </a:prstGeom>
          <a:solidFill>
            <a:schemeClr val="accent3">
              <a:lumMod val="40000"/>
              <a:lumOff val="6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hr-HR" sz="1800" b="1" dirty="0">
                <a:solidFill>
                  <a:schemeClr val="tx1"/>
                </a:solidFill>
                <a:effectLst>
                  <a:outerShdw blurRad="38100" dist="38100" dir="2700000" algn="tl">
                    <a:srgbClr val="000000">
                      <a:alpha val="43137"/>
                    </a:srgbClr>
                  </a:outerShdw>
                </a:effectLst>
                <a:ea typeface="+mj-ea"/>
                <a:cs typeface="+mj-cs"/>
              </a:rPr>
              <a:t>obvezne brojčane oznake i nazivi skupina izvora financiranja </a:t>
            </a:r>
            <a:r>
              <a:rPr lang="hr-HR" sz="1800" dirty="0">
                <a:solidFill>
                  <a:schemeClr val="tx1"/>
                </a:solidFill>
                <a:ea typeface="+mj-ea"/>
                <a:cs typeface="+mj-cs"/>
              </a:rPr>
              <a:t>(2. razina) za sve obveznike primjene Pravilnika</a:t>
            </a:r>
          </a:p>
          <a:p>
            <a:pPr>
              <a:lnSpc>
                <a:spcPct val="150000"/>
              </a:lnSpc>
            </a:pPr>
            <a:r>
              <a:rPr lang="hr-HR" b="1" dirty="0">
                <a:solidFill>
                  <a:schemeClr val="tx1"/>
                </a:solidFill>
                <a:effectLst>
                  <a:outerShdw blurRad="38100" dist="38100" dir="2700000" algn="tl">
                    <a:srgbClr val="000000">
                      <a:alpha val="43137"/>
                    </a:srgbClr>
                  </a:outerShdw>
                </a:effectLst>
                <a:ea typeface="+mj-ea"/>
                <a:cs typeface="+mj-cs"/>
              </a:rPr>
              <a:t>obveza se proširuje i na izvanproračunske korisnike - do sada nisu primjenjivali izvore financiranja</a:t>
            </a:r>
          </a:p>
          <a:p>
            <a:pPr marL="285750" indent="-285750">
              <a:lnSpc>
                <a:spcPct val="150000"/>
              </a:lnSpc>
              <a:buFont typeface="Arial" panose="020B0604020202020204" pitchFamily="34" charset="0"/>
              <a:buChar char="•"/>
            </a:pPr>
            <a:r>
              <a:rPr lang="pt-BR" sz="1800" dirty="0">
                <a:solidFill>
                  <a:schemeClr val="tx1"/>
                </a:solidFill>
                <a:ea typeface="+mj-ea"/>
                <a:cs typeface="+mj-cs"/>
              </a:rPr>
              <a:t>ujednačavanje prikaza izvora financiranja na razini sustava opće države </a:t>
            </a:r>
            <a:endParaRPr lang="hr-HR" sz="1800" dirty="0">
              <a:solidFill>
                <a:schemeClr val="tx1"/>
              </a:solidFill>
              <a:ea typeface="+mj-ea"/>
              <a:cs typeface="+mj-cs"/>
            </a:endParaRPr>
          </a:p>
        </p:txBody>
      </p:sp>
      <p:sp>
        <p:nvSpPr>
          <p:cNvPr id="5" name="Pravokutnik: zaobljeni kutovi 4">
            <a:extLst>
              <a:ext uri="{FF2B5EF4-FFF2-40B4-BE49-F238E27FC236}">
                <a16:creationId xmlns:a16="http://schemas.microsoft.com/office/drawing/2014/main" id="{F25A5F0B-E293-22C8-9339-4A728C39FD22}"/>
              </a:ext>
            </a:extLst>
          </p:cNvPr>
          <p:cNvSpPr/>
          <p:nvPr/>
        </p:nvSpPr>
        <p:spPr>
          <a:xfrm>
            <a:off x="382438" y="2886975"/>
            <a:ext cx="11427124" cy="1426234"/>
          </a:xfrm>
          <a:prstGeom prst="roundRect">
            <a:avLst/>
          </a:prstGeom>
          <a:solidFill>
            <a:schemeClr val="bg2">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hr-HR" sz="1800" dirty="0">
                <a:solidFill>
                  <a:schemeClr val="tx1"/>
                </a:solidFill>
                <a:ea typeface="+mj-ea"/>
                <a:cs typeface="+mj-cs"/>
              </a:rPr>
              <a:t>unutar razreda i skupina na kojima se evidentiraju </a:t>
            </a:r>
            <a:r>
              <a:rPr lang="hr-HR" sz="1800" b="1" dirty="0">
                <a:solidFill>
                  <a:schemeClr val="tx1"/>
                </a:solidFill>
                <a:effectLst>
                  <a:outerShdw blurRad="38100" dist="38100" dir="2700000" algn="tl">
                    <a:srgbClr val="000000">
                      <a:alpha val="43137"/>
                    </a:srgbClr>
                  </a:outerShdw>
                </a:effectLst>
                <a:ea typeface="+mj-ea"/>
                <a:cs typeface="+mj-cs"/>
              </a:rPr>
              <a:t>EU sredstva utvrđuju se jedinstvene brojčane oznake izvora </a:t>
            </a:r>
          </a:p>
          <a:p>
            <a:pPr marL="285750" indent="-285750">
              <a:lnSpc>
                <a:spcPct val="150000"/>
              </a:lnSpc>
              <a:buFont typeface="Arial" panose="020B0604020202020204" pitchFamily="34" charset="0"/>
              <a:buChar char="•"/>
            </a:pPr>
            <a:r>
              <a:rPr lang="hr-HR" sz="1800" dirty="0">
                <a:solidFill>
                  <a:schemeClr val="tx1"/>
                </a:solidFill>
                <a:ea typeface="+mj-ea"/>
                <a:cs typeface="+mj-cs"/>
              </a:rPr>
              <a:t>osigurava se praćenje EU tijekova prema pojedinim EU programima i fondovima </a:t>
            </a:r>
          </a:p>
          <a:p>
            <a:pPr lvl="1">
              <a:lnSpc>
                <a:spcPct val="150000"/>
              </a:lnSpc>
            </a:pPr>
            <a:r>
              <a:rPr lang="hr-HR" dirty="0">
                <a:solidFill>
                  <a:schemeClr val="tx1"/>
                </a:solidFill>
                <a:ea typeface="+mj-ea"/>
                <a:cs typeface="+mj-cs"/>
              </a:rPr>
              <a:t>(od uplate sredstava do utroška sredstava kod korisnika EU projekta)</a:t>
            </a:r>
          </a:p>
        </p:txBody>
      </p:sp>
      <p:sp>
        <p:nvSpPr>
          <p:cNvPr id="6" name="Pravokutnik: zaobljeni kutovi 5">
            <a:extLst>
              <a:ext uri="{FF2B5EF4-FFF2-40B4-BE49-F238E27FC236}">
                <a16:creationId xmlns:a16="http://schemas.microsoft.com/office/drawing/2014/main" id="{1E6D0334-568D-8FDB-92FF-13FD6B09CAFB}"/>
              </a:ext>
            </a:extLst>
          </p:cNvPr>
          <p:cNvSpPr/>
          <p:nvPr/>
        </p:nvSpPr>
        <p:spPr>
          <a:xfrm>
            <a:off x="382438" y="4655392"/>
            <a:ext cx="11427124" cy="1503872"/>
          </a:xfrm>
          <a:prstGeom prst="roundRect">
            <a:avLst/>
          </a:prstGeom>
          <a:solidFill>
            <a:schemeClr val="bg2">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hr-HR" sz="1800" b="1" dirty="0">
                <a:solidFill>
                  <a:schemeClr val="tx1"/>
                </a:solidFill>
                <a:effectLst>
                  <a:outerShdw blurRad="38100" dist="38100" dir="2700000" algn="tl">
                    <a:srgbClr val="000000">
                      <a:alpha val="43137"/>
                    </a:srgbClr>
                  </a:outerShdw>
                </a:effectLst>
                <a:ea typeface="+mj-ea"/>
                <a:cs typeface="+mj-cs"/>
              </a:rPr>
              <a:t>dodatne analitičke oznaka izvora financiranja vezane uz EU tijekove te dodatne analitičke oznake izvora financiranja za pomoći koje se doznačavaju iz državnog proračuna</a:t>
            </a:r>
          </a:p>
          <a:p>
            <a:pPr marL="285750" indent="-285750">
              <a:buFont typeface="Arial" panose="020B0604020202020204" pitchFamily="34" charset="0"/>
              <a:buChar char="•"/>
            </a:pPr>
            <a:r>
              <a:rPr lang="hr-HR" sz="1800" dirty="0">
                <a:solidFill>
                  <a:schemeClr val="tx1"/>
                </a:solidFill>
                <a:ea typeface="+mj-ea"/>
                <a:cs typeface="+mj-cs"/>
              </a:rPr>
              <a:t>razlikovanje raspoloživih predujmova i </a:t>
            </a:r>
            <a:r>
              <a:rPr lang="hr-HR" sz="1800" dirty="0" err="1">
                <a:solidFill>
                  <a:schemeClr val="tx1"/>
                </a:solidFill>
                <a:ea typeface="+mj-ea"/>
                <a:cs typeface="+mj-cs"/>
              </a:rPr>
              <a:t>predfinanciranja</a:t>
            </a:r>
            <a:r>
              <a:rPr lang="hr-HR" sz="1800" dirty="0">
                <a:solidFill>
                  <a:schemeClr val="tx1"/>
                </a:solidFill>
                <a:ea typeface="+mj-ea"/>
                <a:cs typeface="+mj-cs"/>
              </a:rPr>
              <a:t> iz vlastitih izvora ili zaduživanja</a:t>
            </a:r>
          </a:p>
          <a:p>
            <a:pPr marL="285750" indent="-285750">
              <a:buFont typeface="Arial" panose="020B0604020202020204" pitchFamily="34" charset="0"/>
              <a:buChar char="•"/>
            </a:pPr>
            <a:r>
              <a:rPr lang="hr-HR" dirty="0">
                <a:solidFill>
                  <a:schemeClr val="tx1"/>
                </a:solidFill>
                <a:ea typeface="+mj-ea"/>
                <a:cs typeface="+mj-cs"/>
              </a:rPr>
              <a:t>razlikovanje različitih izvora </a:t>
            </a:r>
            <a:r>
              <a:rPr lang="hr-HR" dirty="0" err="1">
                <a:solidFill>
                  <a:schemeClr val="tx1"/>
                </a:solidFill>
                <a:ea typeface="+mj-ea"/>
                <a:cs typeface="+mj-cs"/>
              </a:rPr>
              <a:t>finaciranja</a:t>
            </a:r>
            <a:r>
              <a:rPr lang="hr-HR" dirty="0">
                <a:solidFill>
                  <a:schemeClr val="tx1"/>
                </a:solidFill>
                <a:ea typeface="+mj-ea"/>
                <a:cs typeface="+mj-cs"/>
              </a:rPr>
              <a:t> iz </a:t>
            </a:r>
            <a:r>
              <a:rPr lang="hr-HR" dirty="0" err="1">
                <a:solidFill>
                  <a:schemeClr val="tx1"/>
                </a:solidFill>
                <a:ea typeface="+mj-ea"/>
                <a:cs typeface="+mj-cs"/>
              </a:rPr>
              <a:t>kkojih</a:t>
            </a:r>
            <a:r>
              <a:rPr lang="hr-HR" dirty="0">
                <a:solidFill>
                  <a:schemeClr val="tx1"/>
                </a:solidFill>
                <a:ea typeface="+mj-ea"/>
                <a:cs typeface="+mj-cs"/>
              </a:rPr>
              <a:t> je pomoć iz državnog proračuna došla</a:t>
            </a:r>
            <a:endParaRPr lang="hr-HR" sz="1800" dirty="0">
              <a:solidFill>
                <a:schemeClr val="tx1"/>
              </a:solidFill>
              <a:ea typeface="+mj-ea"/>
              <a:cs typeface="+mj-cs"/>
            </a:endParaRPr>
          </a:p>
        </p:txBody>
      </p:sp>
    </p:spTree>
    <p:extLst>
      <p:ext uri="{BB962C8B-B14F-4D97-AF65-F5344CB8AC3E}">
        <p14:creationId xmlns:p14="http://schemas.microsoft.com/office/powerpoint/2010/main" val="330269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74C013-DDC9-C4E7-74E7-F523F45AF4F9}"/>
              </a:ext>
            </a:extLst>
          </p:cNvPr>
          <p:cNvSpPr txBox="1">
            <a:spLocks noChangeArrowheads="1"/>
          </p:cNvSpPr>
          <p:nvPr/>
        </p:nvSpPr>
        <p:spPr>
          <a:xfrm>
            <a:off x="0" y="-27384"/>
            <a:ext cx="12192000" cy="926286"/>
          </a:xfrm>
          <a:prstGeom prst="rect">
            <a:avLst/>
          </a:prstGeom>
          <a:solidFill>
            <a:srgbClr val="002060"/>
          </a:solidFill>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marL="266700"/>
            <a:r>
              <a:rPr lang="pl-PL" altLang="sr-Latn-RS" sz="2400" b="1">
                <a:solidFill>
                  <a:schemeClr val="bg1"/>
                </a:solidFill>
                <a:latin typeface="Calibri" panose="020F0502020204030204" pitchFamily="34" charset="0"/>
                <a:ea typeface="Calibri" panose="020F0502020204030204" pitchFamily="34" charset="0"/>
                <a:cs typeface="Calibri" panose="020F0502020204030204" pitchFamily="34" charset="0"/>
              </a:rPr>
              <a:t>Ključne izmjene Pravilnika o proračunskim klasifikacijama</a:t>
            </a:r>
            <a:endParaRPr lang="pl-PL" altLang="sr-Latn-R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Pravokutnik 12"/>
          <p:cNvSpPr/>
          <p:nvPr/>
        </p:nvSpPr>
        <p:spPr>
          <a:xfrm>
            <a:off x="7450976" y="2180243"/>
            <a:ext cx="4405744" cy="1666354"/>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15000"/>
              </a:lnSpc>
              <a:spcAft>
                <a:spcPts val="0"/>
              </a:spcAft>
            </a:pPr>
            <a:r>
              <a:rPr lang="hr-HR" dirty="0">
                <a:solidFill>
                  <a:schemeClr val="tx1"/>
                </a:solidFill>
                <a:ea typeface="Calibri" panose="020F0502020204030204" pitchFamily="34" charset="0"/>
                <a:cs typeface="Times New Roman" panose="02020603050405020304" pitchFamily="18" charset="0"/>
              </a:rPr>
              <a:t>Ministarstvo financija može unutar ovih razreda i skupina Uputom odrediti dodatne podskupine odnosno dodatne analitičke oznake izvora financiranja za vlastite potrebe*</a:t>
            </a:r>
            <a:endParaRPr lang="hr-HR" sz="1600" dirty="0">
              <a:solidFill>
                <a:schemeClr val="tx1"/>
              </a:solidFill>
              <a:ea typeface="Calibri" panose="020F0502020204030204" pitchFamily="34" charset="0"/>
              <a:cs typeface="Times New Roman" panose="02020603050405020304" pitchFamily="18" charset="0"/>
            </a:endParaRPr>
          </a:p>
        </p:txBody>
      </p:sp>
      <p:sp>
        <p:nvSpPr>
          <p:cNvPr id="14" name="TekstniOkvir 13"/>
          <p:cNvSpPr txBox="1"/>
          <p:nvPr/>
        </p:nvSpPr>
        <p:spPr>
          <a:xfrm>
            <a:off x="3142" y="6265937"/>
            <a:ext cx="7044117" cy="369332"/>
          </a:xfrm>
          <a:prstGeom prst="rect">
            <a:avLst/>
          </a:prstGeom>
          <a:noFill/>
        </p:spPr>
        <p:txBody>
          <a:bodyPr wrap="square" rtlCol="0">
            <a:spAutoFit/>
          </a:bodyPr>
          <a:lstStyle/>
          <a:p>
            <a:r>
              <a:rPr lang="hr-HR" dirty="0"/>
              <a:t>*vrijedi i za skupine 52 Ostale pomoći i 53 Darovnice unutar razreda 5</a:t>
            </a:r>
          </a:p>
        </p:txBody>
      </p:sp>
      <p:pic>
        <p:nvPicPr>
          <p:cNvPr id="6" name="Slika 5">
            <a:extLst>
              <a:ext uri="{FF2B5EF4-FFF2-40B4-BE49-F238E27FC236}">
                <a16:creationId xmlns:a16="http://schemas.microsoft.com/office/drawing/2014/main" id="{684B39EB-4339-D8D5-D8EF-377A7DB5B943}"/>
              </a:ext>
            </a:extLst>
          </p:cNvPr>
          <p:cNvPicPr>
            <a:picLocks noChangeAspect="1"/>
          </p:cNvPicPr>
          <p:nvPr/>
        </p:nvPicPr>
        <p:blipFill>
          <a:blip r:embed="rId2"/>
          <a:stretch>
            <a:fillRect/>
          </a:stretch>
        </p:blipFill>
        <p:spPr>
          <a:xfrm>
            <a:off x="335279" y="967755"/>
            <a:ext cx="6379845" cy="5413995"/>
          </a:xfrm>
          <a:prstGeom prst="rect">
            <a:avLst/>
          </a:prstGeom>
        </p:spPr>
      </p:pic>
      <p:sp>
        <p:nvSpPr>
          <p:cNvPr id="8" name="Pravokutnik 7">
            <a:extLst>
              <a:ext uri="{FF2B5EF4-FFF2-40B4-BE49-F238E27FC236}">
                <a16:creationId xmlns:a16="http://schemas.microsoft.com/office/drawing/2014/main" id="{5CFFA80B-D535-8AAB-CFBB-072578EF8B31}"/>
              </a:ext>
            </a:extLst>
          </p:cNvPr>
          <p:cNvSpPr/>
          <p:nvPr/>
        </p:nvSpPr>
        <p:spPr>
          <a:xfrm>
            <a:off x="7450976" y="4282212"/>
            <a:ext cx="4405744" cy="710707"/>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15000"/>
              </a:lnSpc>
              <a:spcAft>
                <a:spcPts val="0"/>
              </a:spcAft>
            </a:pPr>
            <a:r>
              <a:rPr lang="hr-HR" dirty="0">
                <a:solidFill>
                  <a:schemeClr val="tx1"/>
                </a:solidFill>
                <a:ea typeface="Calibri" panose="020F0502020204030204" pitchFamily="34" charset="0"/>
                <a:cs typeface="Times New Roman" panose="02020603050405020304" pitchFamily="18" charset="0"/>
              </a:rPr>
              <a:t>Dodatna analitika otvorena je za izvor 53 Darovnice – Prilog 2b</a:t>
            </a:r>
            <a:endParaRPr lang="hr-HR" sz="16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31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74C013-DDC9-C4E7-74E7-F523F45AF4F9}"/>
              </a:ext>
            </a:extLst>
          </p:cNvPr>
          <p:cNvSpPr txBox="1">
            <a:spLocks noChangeArrowheads="1"/>
          </p:cNvSpPr>
          <p:nvPr/>
        </p:nvSpPr>
        <p:spPr>
          <a:xfrm>
            <a:off x="0" y="-27384"/>
            <a:ext cx="12192000" cy="926286"/>
          </a:xfrm>
          <a:prstGeom prst="rect">
            <a:avLst/>
          </a:prstGeom>
          <a:solidFill>
            <a:srgbClr val="002060"/>
          </a:solidFill>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marL="266700"/>
            <a:r>
              <a:rPr lang="pl-PL" altLang="sr-Latn-RS" sz="2400" b="1">
                <a:solidFill>
                  <a:schemeClr val="bg1"/>
                </a:solidFill>
                <a:latin typeface="Calibri" panose="020F0502020204030204" pitchFamily="34" charset="0"/>
                <a:ea typeface="Calibri" panose="020F0502020204030204" pitchFamily="34" charset="0"/>
                <a:cs typeface="Calibri" panose="020F0502020204030204" pitchFamily="34" charset="0"/>
              </a:rPr>
              <a:t>Ključne izmjene Pravilnika o proračunskim klasifikacijama</a:t>
            </a:r>
            <a:endParaRPr lang="pl-PL" altLang="sr-Latn-R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Pravokutnik 7"/>
          <p:cNvSpPr/>
          <p:nvPr/>
        </p:nvSpPr>
        <p:spPr>
          <a:xfrm>
            <a:off x="7728526" y="1379599"/>
            <a:ext cx="4127347" cy="2959272"/>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15000"/>
              </a:lnSpc>
              <a:spcAft>
                <a:spcPts val="0"/>
              </a:spcAft>
            </a:pPr>
            <a:r>
              <a:rPr lang="hr-HR" dirty="0">
                <a:solidFill>
                  <a:schemeClr val="tx1"/>
                </a:solidFill>
                <a:ea typeface="Calibri" panose="020F0502020204030204" pitchFamily="34" charset="0"/>
                <a:cs typeface="Times New Roman" panose="02020603050405020304" pitchFamily="18" charset="0"/>
              </a:rPr>
              <a:t>Uz propisane obvezne razrede, skupine i podskupine Pravilnikom su predviđene</a:t>
            </a:r>
          </a:p>
          <a:p>
            <a:pPr algn="just">
              <a:lnSpc>
                <a:spcPct val="115000"/>
              </a:lnSpc>
              <a:spcAft>
                <a:spcPts val="0"/>
              </a:spcAft>
            </a:pPr>
            <a:endParaRPr lang="hr-HR" dirty="0">
              <a:solidFill>
                <a:schemeClr val="tx1"/>
              </a:solidFill>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pPr>
            <a:r>
              <a:rPr lang="hr-HR" dirty="0">
                <a:solidFill>
                  <a:schemeClr val="tx1"/>
                </a:solidFill>
                <a:ea typeface="Calibri" panose="020F0502020204030204" pitchFamily="34" charset="0"/>
                <a:cs typeface="Times New Roman" panose="02020603050405020304" pitchFamily="18" charset="0"/>
              </a:rPr>
              <a:t>dodatne analitičke oznaka izvora financiranja vezane uz EU tijekove</a:t>
            </a:r>
          </a:p>
          <a:p>
            <a:pPr algn="just">
              <a:lnSpc>
                <a:spcPct val="115000"/>
              </a:lnSpc>
              <a:spcAft>
                <a:spcPts val="0"/>
              </a:spcAft>
            </a:pPr>
            <a:endParaRPr lang="hr-HR" dirty="0">
              <a:solidFill>
                <a:schemeClr val="tx1"/>
              </a:solidFill>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pPr>
            <a:r>
              <a:rPr lang="hr-HR" dirty="0">
                <a:solidFill>
                  <a:schemeClr val="tx1"/>
                </a:solidFill>
                <a:ea typeface="Calibri" panose="020F0502020204030204" pitchFamily="34" charset="0"/>
                <a:cs typeface="Times New Roman" panose="02020603050405020304" pitchFamily="18" charset="0"/>
              </a:rPr>
              <a:t>dodatne analitičke oznake izvora financiranja za pomoći koje se doznačavaju iz državnog proračuna. </a:t>
            </a:r>
            <a:endParaRPr lang="hr-HR" sz="1600" dirty="0">
              <a:solidFill>
                <a:schemeClr val="tx1"/>
              </a:solidFill>
              <a:ea typeface="Calibri" panose="020F0502020204030204" pitchFamily="34" charset="0"/>
              <a:cs typeface="Times New Roman" panose="02020603050405020304" pitchFamily="18" charset="0"/>
            </a:endParaRPr>
          </a:p>
        </p:txBody>
      </p:sp>
      <p:pic>
        <p:nvPicPr>
          <p:cNvPr id="11" name="Slika 10"/>
          <p:cNvPicPr>
            <a:picLocks noChangeAspect="1"/>
          </p:cNvPicPr>
          <p:nvPr/>
        </p:nvPicPr>
        <p:blipFill>
          <a:blip r:embed="rId2"/>
          <a:stretch>
            <a:fillRect/>
          </a:stretch>
        </p:blipFill>
        <p:spPr>
          <a:xfrm>
            <a:off x="336127" y="1092820"/>
            <a:ext cx="7057291" cy="543064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pic>
      <p:sp>
        <p:nvSpPr>
          <p:cNvPr id="3" name="Pravokutnik 2">
            <a:extLst>
              <a:ext uri="{FF2B5EF4-FFF2-40B4-BE49-F238E27FC236}">
                <a16:creationId xmlns:a16="http://schemas.microsoft.com/office/drawing/2014/main" id="{3909675A-D546-9110-1935-066E388DA5C2}"/>
              </a:ext>
            </a:extLst>
          </p:cNvPr>
          <p:cNvSpPr/>
          <p:nvPr/>
        </p:nvSpPr>
        <p:spPr>
          <a:xfrm>
            <a:off x="7728526" y="4853858"/>
            <a:ext cx="4405744" cy="392159"/>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115000"/>
              </a:lnSpc>
              <a:spcAft>
                <a:spcPts val="0"/>
              </a:spcAft>
            </a:pPr>
            <a:r>
              <a:rPr lang="hr-HR" dirty="0">
                <a:solidFill>
                  <a:schemeClr val="tx1"/>
                </a:solidFill>
                <a:ea typeface="Calibri" panose="020F0502020204030204" pitchFamily="34" charset="0"/>
                <a:cs typeface="Times New Roman" panose="02020603050405020304" pitchFamily="18" charset="0"/>
              </a:rPr>
              <a:t>Dodatna analitika – Prilog 2b</a:t>
            </a:r>
            <a:endParaRPr lang="hr-HR" sz="16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21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74C013-DDC9-C4E7-74E7-F523F45AF4F9}"/>
              </a:ext>
            </a:extLst>
          </p:cNvPr>
          <p:cNvSpPr txBox="1">
            <a:spLocks noChangeArrowheads="1"/>
          </p:cNvSpPr>
          <p:nvPr/>
        </p:nvSpPr>
        <p:spPr>
          <a:xfrm>
            <a:off x="0" y="-27384"/>
            <a:ext cx="12192000" cy="926286"/>
          </a:xfrm>
          <a:prstGeom prst="rect">
            <a:avLst/>
          </a:prstGeom>
          <a:solidFill>
            <a:srgbClr val="002060"/>
          </a:solidFill>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marL="266700"/>
            <a:r>
              <a:rPr lang="pl-PL" altLang="sr-Latn-R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Ključne izmjene Pravilnika o proračunskim klasifikacijama</a:t>
            </a:r>
          </a:p>
        </p:txBody>
      </p:sp>
      <p:pic>
        <p:nvPicPr>
          <p:cNvPr id="6" name="Slika 5"/>
          <p:cNvPicPr>
            <a:picLocks noChangeAspect="1"/>
          </p:cNvPicPr>
          <p:nvPr/>
        </p:nvPicPr>
        <p:blipFill rotWithShape="1">
          <a:blip r:embed="rId2"/>
          <a:srcRect r="31738"/>
          <a:stretch/>
        </p:blipFill>
        <p:spPr>
          <a:xfrm>
            <a:off x="261183" y="995258"/>
            <a:ext cx="4922575" cy="541989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pic>
      <p:sp>
        <p:nvSpPr>
          <p:cNvPr id="10" name="TextBox 36"/>
          <p:cNvSpPr txBox="1"/>
          <p:nvPr/>
        </p:nvSpPr>
        <p:spPr>
          <a:xfrm>
            <a:off x="6423247" y="3061252"/>
            <a:ext cx="5396260" cy="1661993"/>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r>
              <a:rPr lang="en-US" sz="1200" b="1" dirty="0">
                <a:solidFill>
                  <a:schemeClr val="tx1"/>
                </a:solidFill>
                <a:ea typeface="Open Sans Bold"/>
                <a:cs typeface="Open Sans Bold"/>
                <a:sym typeface="Open Sans Bold"/>
              </a:rPr>
              <a:t>00 </a:t>
            </a:r>
            <a:r>
              <a:rPr lang="en-US" sz="1200" b="1" dirty="0" err="1">
                <a:solidFill>
                  <a:schemeClr val="tx1"/>
                </a:solidFill>
                <a:ea typeface="Open Sans Bold"/>
                <a:cs typeface="Open Sans Bold"/>
                <a:sym typeface="Open Sans Bold"/>
              </a:rPr>
              <a:t>raspoloživi</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predujam</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ili</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unaprijed</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naplaćen</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prihod</a:t>
            </a:r>
            <a:endParaRPr lang="hr-HR" sz="1200" b="1" dirty="0">
              <a:solidFill>
                <a:schemeClr val="tx1"/>
              </a:solidFill>
              <a:ea typeface="Open Sans Bold"/>
              <a:cs typeface="Open Sans Bold"/>
              <a:sym typeface="Open Sans Bold"/>
            </a:endParaRPr>
          </a:p>
          <a:p>
            <a:endParaRPr lang="en-US" sz="1200" b="1" dirty="0">
              <a:solidFill>
                <a:schemeClr val="tx1"/>
              </a:solidFill>
              <a:ea typeface="Open Sans Bold"/>
              <a:cs typeface="Open Sans Bold"/>
              <a:sym typeface="Open Sans Bold"/>
            </a:endParaRPr>
          </a:p>
          <a:p>
            <a:r>
              <a:rPr lang="en-US" sz="1200" b="1" dirty="0">
                <a:solidFill>
                  <a:schemeClr val="tx1"/>
                </a:solidFill>
                <a:ea typeface="Open Sans Bold"/>
                <a:cs typeface="Open Sans Bold"/>
                <a:sym typeface="Open Sans Bold"/>
              </a:rPr>
              <a:t>11 </a:t>
            </a:r>
            <a:r>
              <a:rPr lang="en-US" sz="1200" b="1" dirty="0" err="1">
                <a:solidFill>
                  <a:schemeClr val="tx1"/>
                </a:solidFill>
                <a:ea typeface="Open Sans Bold"/>
                <a:cs typeface="Open Sans Bold"/>
                <a:sym typeface="Open Sans Bold"/>
              </a:rPr>
              <a:t>predfinanciranje</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iz</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općih</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prihoda</a:t>
            </a:r>
            <a:r>
              <a:rPr lang="en-US" sz="1200" b="1" dirty="0">
                <a:solidFill>
                  <a:schemeClr val="tx1"/>
                </a:solidFill>
                <a:ea typeface="Open Sans Bold"/>
                <a:cs typeface="Open Sans Bold"/>
                <a:sym typeface="Open Sans Bold"/>
              </a:rPr>
              <a:t> i </a:t>
            </a:r>
            <a:r>
              <a:rPr lang="en-US" sz="1200" b="1" dirty="0" err="1">
                <a:solidFill>
                  <a:schemeClr val="tx1"/>
                </a:solidFill>
                <a:ea typeface="Open Sans Bold"/>
                <a:cs typeface="Open Sans Bold"/>
                <a:sym typeface="Open Sans Bold"/>
              </a:rPr>
              <a:t>primitaka</a:t>
            </a:r>
            <a:endParaRPr lang="hr-HR" sz="1200" b="1" dirty="0">
              <a:solidFill>
                <a:schemeClr val="tx1"/>
              </a:solidFill>
              <a:ea typeface="Open Sans Bold"/>
              <a:cs typeface="Open Sans Bold"/>
              <a:sym typeface="Open Sans Bold"/>
            </a:endParaRPr>
          </a:p>
          <a:p>
            <a:endParaRPr lang="en-US" sz="1200" b="1" dirty="0">
              <a:solidFill>
                <a:schemeClr val="tx1"/>
              </a:solidFill>
              <a:ea typeface="Open Sans Bold"/>
              <a:cs typeface="Open Sans Bold"/>
              <a:sym typeface="Open Sans Bold"/>
            </a:endParaRPr>
          </a:p>
          <a:p>
            <a:r>
              <a:rPr lang="en-US" sz="1200" b="1" dirty="0">
                <a:solidFill>
                  <a:schemeClr val="tx1"/>
                </a:solidFill>
                <a:ea typeface="Open Sans Bold"/>
                <a:cs typeface="Open Sans Bold"/>
                <a:sym typeface="Open Sans Bold"/>
              </a:rPr>
              <a:t>31 </a:t>
            </a:r>
            <a:r>
              <a:rPr lang="en-US" sz="1200" b="1" dirty="0" err="1">
                <a:solidFill>
                  <a:schemeClr val="tx1"/>
                </a:solidFill>
                <a:ea typeface="Open Sans Bold"/>
                <a:cs typeface="Open Sans Bold"/>
                <a:sym typeface="Open Sans Bold"/>
              </a:rPr>
              <a:t>predfinanciranje</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iz</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vlastitih</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prihoda</a:t>
            </a:r>
            <a:endParaRPr lang="hr-HR" sz="1200" b="1" dirty="0">
              <a:solidFill>
                <a:schemeClr val="tx1"/>
              </a:solidFill>
              <a:ea typeface="Open Sans Bold"/>
              <a:cs typeface="Open Sans Bold"/>
              <a:sym typeface="Open Sans Bold"/>
            </a:endParaRPr>
          </a:p>
          <a:p>
            <a:endParaRPr lang="en-US" sz="1200" b="1" dirty="0">
              <a:solidFill>
                <a:schemeClr val="tx1"/>
              </a:solidFill>
              <a:ea typeface="Open Sans Bold"/>
              <a:cs typeface="Open Sans Bold"/>
              <a:sym typeface="Open Sans Bold"/>
            </a:endParaRPr>
          </a:p>
          <a:p>
            <a:r>
              <a:rPr lang="en-US" sz="1200" b="1" dirty="0">
                <a:solidFill>
                  <a:schemeClr val="tx1"/>
                </a:solidFill>
                <a:ea typeface="Open Sans Bold"/>
                <a:cs typeface="Open Sans Bold"/>
                <a:sym typeface="Open Sans Bold"/>
              </a:rPr>
              <a:t>43 </a:t>
            </a:r>
            <a:r>
              <a:rPr lang="en-US" sz="1200" b="1" dirty="0" err="1">
                <a:solidFill>
                  <a:schemeClr val="tx1"/>
                </a:solidFill>
                <a:ea typeface="Open Sans Bold"/>
                <a:cs typeface="Open Sans Bold"/>
                <a:sym typeface="Open Sans Bold"/>
              </a:rPr>
              <a:t>predfinanciranje</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iz</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ostal</a:t>
            </a:r>
            <a:r>
              <a:rPr lang="hr-HR" sz="1200" b="1" dirty="0">
                <a:solidFill>
                  <a:schemeClr val="tx1"/>
                </a:solidFill>
                <a:ea typeface="Open Sans Bold"/>
                <a:cs typeface="Open Sans Bold"/>
                <a:sym typeface="Open Sans Bold"/>
              </a:rPr>
              <a:t>i</a:t>
            </a:r>
            <a:r>
              <a:rPr lang="en-US" sz="1200" b="1" dirty="0">
                <a:solidFill>
                  <a:schemeClr val="tx1"/>
                </a:solidFill>
                <a:ea typeface="Open Sans Bold"/>
                <a:cs typeface="Open Sans Bold"/>
                <a:sym typeface="Open Sans Bold"/>
              </a:rPr>
              <a:t>h </a:t>
            </a:r>
            <a:r>
              <a:rPr lang="en-US" sz="1200" b="1" dirty="0" err="1">
                <a:solidFill>
                  <a:schemeClr val="tx1"/>
                </a:solidFill>
                <a:ea typeface="Open Sans Bold"/>
                <a:cs typeface="Open Sans Bold"/>
                <a:sym typeface="Open Sans Bold"/>
              </a:rPr>
              <a:t>prihoda</a:t>
            </a:r>
            <a:r>
              <a:rPr lang="en-US" sz="1200" b="1" dirty="0">
                <a:solidFill>
                  <a:schemeClr val="tx1"/>
                </a:solidFill>
                <a:ea typeface="Open Sans Bold"/>
                <a:cs typeface="Open Sans Bold"/>
                <a:sym typeface="Open Sans Bold"/>
              </a:rPr>
              <a:t> za </a:t>
            </a:r>
            <a:r>
              <a:rPr lang="en-US" sz="1200" b="1" dirty="0" err="1">
                <a:solidFill>
                  <a:schemeClr val="tx1"/>
                </a:solidFill>
                <a:ea typeface="Open Sans Bold"/>
                <a:cs typeface="Open Sans Bold"/>
                <a:sym typeface="Open Sans Bold"/>
              </a:rPr>
              <a:t>posebne</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namjene</a:t>
            </a:r>
            <a:endParaRPr lang="hr-HR" sz="1200" b="1" dirty="0">
              <a:solidFill>
                <a:schemeClr val="tx1"/>
              </a:solidFill>
              <a:ea typeface="Open Sans Bold"/>
              <a:cs typeface="Open Sans Bold"/>
              <a:sym typeface="Open Sans Bold"/>
            </a:endParaRPr>
          </a:p>
          <a:p>
            <a:endParaRPr lang="en-US" sz="1200" b="1" dirty="0">
              <a:solidFill>
                <a:schemeClr val="tx1"/>
              </a:solidFill>
              <a:ea typeface="Open Sans Bold"/>
              <a:cs typeface="Open Sans Bold"/>
              <a:sym typeface="Open Sans Bold"/>
            </a:endParaRPr>
          </a:p>
          <a:p>
            <a:r>
              <a:rPr lang="en-US" sz="1200" b="1" dirty="0">
                <a:solidFill>
                  <a:schemeClr val="tx1"/>
                </a:solidFill>
                <a:ea typeface="Open Sans Bold"/>
                <a:cs typeface="Open Sans Bold"/>
                <a:sym typeface="Open Sans Bold"/>
              </a:rPr>
              <a:t>81 </a:t>
            </a:r>
            <a:r>
              <a:rPr lang="en-US" sz="1200" b="1" dirty="0" err="1">
                <a:solidFill>
                  <a:schemeClr val="tx1"/>
                </a:solidFill>
                <a:ea typeface="Open Sans Bold"/>
                <a:cs typeface="Open Sans Bold"/>
                <a:sym typeface="Open Sans Bold"/>
              </a:rPr>
              <a:t>predfinanciranje</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iz</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namjenskih</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primitaka</a:t>
            </a:r>
            <a:r>
              <a:rPr lang="en-US" sz="1200" b="1" dirty="0">
                <a:solidFill>
                  <a:schemeClr val="tx1"/>
                </a:solidFill>
                <a:ea typeface="Open Sans Bold"/>
                <a:cs typeface="Open Sans Bold"/>
                <a:sym typeface="Open Sans Bold"/>
              </a:rPr>
              <a:t> od </a:t>
            </a:r>
            <a:r>
              <a:rPr lang="en-US" sz="1200" b="1" dirty="0" err="1">
                <a:solidFill>
                  <a:schemeClr val="tx1"/>
                </a:solidFill>
                <a:ea typeface="Open Sans Bold"/>
                <a:cs typeface="Open Sans Bold"/>
                <a:sym typeface="Open Sans Bold"/>
              </a:rPr>
              <a:t>zaduživanja</a:t>
            </a:r>
            <a:endParaRPr lang="en-US" sz="1200" b="1" dirty="0">
              <a:solidFill>
                <a:schemeClr val="tx1"/>
              </a:solidFill>
              <a:ea typeface="Open Sans Bold"/>
              <a:cs typeface="Open Sans Bold"/>
              <a:sym typeface="Open Sans Bold"/>
            </a:endParaRPr>
          </a:p>
        </p:txBody>
      </p:sp>
      <p:cxnSp>
        <p:nvCxnSpPr>
          <p:cNvPr id="4" name="Ravni poveznik sa strelicom 3"/>
          <p:cNvCxnSpPr>
            <a:cxnSpLocks/>
          </p:cNvCxnSpPr>
          <p:nvPr/>
        </p:nvCxnSpPr>
        <p:spPr>
          <a:xfrm>
            <a:off x="2027208" y="1629829"/>
            <a:ext cx="4252822" cy="1591052"/>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Ravni poveznik sa strelicom 11"/>
          <p:cNvCxnSpPr/>
          <p:nvPr/>
        </p:nvCxnSpPr>
        <p:spPr>
          <a:xfrm flipV="1">
            <a:off x="3055619" y="1337645"/>
            <a:ext cx="3132514" cy="10205"/>
          </a:xfrm>
          <a:prstGeom prst="straightConnector1">
            <a:avLst/>
          </a:prstGeom>
          <a:ln w="76200">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Ravni poveznik sa strelicom 12"/>
          <p:cNvCxnSpPr>
            <a:cxnSpLocks/>
          </p:cNvCxnSpPr>
          <p:nvPr/>
        </p:nvCxnSpPr>
        <p:spPr>
          <a:xfrm>
            <a:off x="3434945" y="4624323"/>
            <a:ext cx="2525908" cy="1146749"/>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Ravni poveznik sa strelicom 14"/>
          <p:cNvCxnSpPr>
            <a:cxnSpLocks/>
          </p:cNvCxnSpPr>
          <p:nvPr/>
        </p:nvCxnSpPr>
        <p:spPr>
          <a:xfrm>
            <a:off x="4078801" y="5694538"/>
            <a:ext cx="2017199" cy="336407"/>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36"/>
          <p:cNvSpPr txBox="1"/>
          <p:nvPr/>
        </p:nvSpPr>
        <p:spPr>
          <a:xfrm>
            <a:off x="6423772" y="1111655"/>
            <a:ext cx="5401301" cy="1661993"/>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r>
              <a:rPr lang="en-US" sz="1200" b="1" dirty="0">
                <a:solidFill>
                  <a:schemeClr val="tx1"/>
                </a:solidFill>
                <a:ea typeface="Klein"/>
                <a:cs typeface="Klein"/>
                <a:sym typeface="Klein"/>
              </a:rPr>
              <a:t>50</a:t>
            </a:r>
            <a:r>
              <a:rPr lang="en-US" sz="1200" b="1" dirty="0">
                <a:solidFill>
                  <a:schemeClr val="tx1"/>
                </a:solidFill>
                <a:ea typeface="Klein Bold"/>
                <a:cs typeface="Klein Bold"/>
                <a:sym typeface="Klein Bold"/>
              </a:rPr>
              <a:t>11</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Pomoći</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iz</a:t>
            </a:r>
            <a:r>
              <a:rPr lang="en-US" sz="1200" b="1" dirty="0">
                <a:solidFill>
                  <a:schemeClr val="tx1"/>
                </a:solidFill>
                <a:ea typeface="Klein"/>
                <a:cs typeface="Klein"/>
                <a:sym typeface="Klein"/>
              </a:rPr>
              <a:t> državnog </a:t>
            </a:r>
            <a:r>
              <a:rPr lang="en-US" sz="1200" b="1" dirty="0" err="1">
                <a:solidFill>
                  <a:schemeClr val="tx1"/>
                </a:solidFill>
                <a:ea typeface="Klein"/>
                <a:cs typeface="Klein"/>
                <a:sym typeface="Klein"/>
              </a:rPr>
              <a:t>proračuna</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kroz</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opće</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prihode</a:t>
            </a:r>
            <a:r>
              <a:rPr lang="en-US" sz="1200" b="1" dirty="0">
                <a:solidFill>
                  <a:schemeClr val="tx1"/>
                </a:solidFill>
                <a:ea typeface="Klein"/>
                <a:cs typeface="Klein"/>
                <a:sym typeface="Klein"/>
              </a:rPr>
              <a:t> i </a:t>
            </a:r>
            <a:r>
              <a:rPr lang="en-US" sz="1200" b="1" dirty="0" err="1">
                <a:solidFill>
                  <a:schemeClr val="tx1"/>
                </a:solidFill>
                <a:ea typeface="Klein"/>
                <a:cs typeface="Klein"/>
                <a:sym typeface="Klein"/>
              </a:rPr>
              <a:t>primitke</a:t>
            </a:r>
            <a:endParaRPr lang="hr-HR" sz="1200" b="1" dirty="0">
              <a:solidFill>
                <a:schemeClr val="tx1"/>
              </a:solidFill>
              <a:ea typeface="Klein"/>
              <a:cs typeface="Klein"/>
              <a:sym typeface="Klein"/>
            </a:endParaRPr>
          </a:p>
          <a:p>
            <a:endParaRPr lang="en-US" sz="1200" b="1" dirty="0">
              <a:solidFill>
                <a:schemeClr val="tx1"/>
              </a:solidFill>
              <a:ea typeface="Klein"/>
              <a:cs typeface="Klein"/>
              <a:sym typeface="Klein"/>
            </a:endParaRPr>
          </a:p>
          <a:p>
            <a:r>
              <a:rPr lang="en-US" sz="1200" b="1" dirty="0">
                <a:solidFill>
                  <a:schemeClr val="tx1"/>
                </a:solidFill>
                <a:ea typeface="Klein"/>
                <a:cs typeface="Klein"/>
                <a:sym typeface="Klein"/>
              </a:rPr>
              <a:t>50</a:t>
            </a:r>
            <a:r>
              <a:rPr lang="en-US" sz="1200" b="1" dirty="0">
                <a:solidFill>
                  <a:schemeClr val="tx1"/>
                </a:solidFill>
                <a:ea typeface="Klein Bold"/>
                <a:cs typeface="Klein Bold"/>
                <a:sym typeface="Klein Bold"/>
              </a:rPr>
              <a:t>12</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Pomoći</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iz</a:t>
            </a:r>
            <a:r>
              <a:rPr lang="en-US" sz="1200" b="1" dirty="0">
                <a:solidFill>
                  <a:schemeClr val="tx1"/>
                </a:solidFill>
                <a:ea typeface="Klein"/>
                <a:cs typeface="Klein"/>
                <a:sym typeface="Klein"/>
              </a:rPr>
              <a:t> državnog </a:t>
            </a:r>
            <a:r>
              <a:rPr lang="en-US" sz="1200" b="1" dirty="0" err="1">
                <a:solidFill>
                  <a:schemeClr val="tx1"/>
                </a:solidFill>
                <a:ea typeface="Klein"/>
                <a:cs typeface="Klein"/>
                <a:sym typeface="Klein"/>
              </a:rPr>
              <a:t>proračuna</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kroz</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nacionalno</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sufinanciranje</a:t>
            </a:r>
            <a:r>
              <a:rPr lang="en-US" sz="1200" b="1" dirty="0">
                <a:solidFill>
                  <a:schemeClr val="tx1"/>
                </a:solidFill>
                <a:ea typeface="Klein"/>
                <a:cs typeface="Klein"/>
                <a:sym typeface="Klein"/>
              </a:rPr>
              <a:t> EU </a:t>
            </a:r>
            <a:r>
              <a:rPr lang="en-US" sz="1200" b="1" dirty="0" err="1">
                <a:solidFill>
                  <a:schemeClr val="tx1"/>
                </a:solidFill>
                <a:ea typeface="Klein"/>
                <a:cs typeface="Klein"/>
                <a:sym typeface="Klein"/>
              </a:rPr>
              <a:t>projekata</a:t>
            </a:r>
            <a:endParaRPr lang="hr-HR" sz="1200" b="1" dirty="0">
              <a:solidFill>
                <a:schemeClr val="tx1"/>
              </a:solidFill>
              <a:ea typeface="Klein"/>
              <a:cs typeface="Klein"/>
              <a:sym typeface="Klein"/>
            </a:endParaRPr>
          </a:p>
          <a:p>
            <a:endParaRPr lang="en-US" sz="1200" b="1" dirty="0">
              <a:solidFill>
                <a:schemeClr val="tx1"/>
              </a:solidFill>
              <a:ea typeface="Klein"/>
              <a:cs typeface="Klein"/>
              <a:sym typeface="Klein"/>
            </a:endParaRPr>
          </a:p>
          <a:p>
            <a:r>
              <a:rPr lang="en-US" sz="1200" b="1" dirty="0">
                <a:solidFill>
                  <a:schemeClr val="tx1"/>
                </a:solidFill>
                <a:ea typeface="Klein"/>
                <a:cs typeface="Klein"/>
                <a:sym typeface="Klein"/>
              </a:rPr>
              <a:t>50</a:t>
            </a:r>
            <a:r>
              <a:rPr lang="en-US" sz="1200" b="1" dirty="0">
                <a:solidFill>
                  <a:schemeClr val="tx1"/>
                </a:solidFill>
                <a:ea typeface="Klein Bold"/>
                <a:cs typeface="Klein Bold"/>
                <a:sym typeface="Klein Bold"/>
              </a:rPr>
              <a:t>41</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Pomoći</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iz</a:t>
            </a:r>
            <a:r>
              <a:rPr lang="en-US" sz="1200" b="1" dirty="0">
                <a:solidFill>
                  <a:schemeClr val="tx1"/>
                </a:solidFill>
                <a:ea typeface="Klein"/>
                <a:cs typeface="Klein"/>
                <a:sym typeface="Klein"/>
              </a:rPr>
              <a:t> državnog </a:t>
            </a:r>
            <a:r>
              <a:rPr lang="en-US" sz="1200" b="1" dirty="0" err="1">
                <a:solidFill>
                  <a:schemeClr val="tx1"/>
                </a:solidFill>
                <a:ea typeface="Klein"/>
                <a:cs typeface="Klein"/>
                <a:sym typeface="Klein"/>
              </a:rPr>
              <a:t>proračuna</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kroz</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prihode</a:t>
            </a:r>
            <a:r>
              <a:rPr lang="en-US" sz="1200" b="1" dirty="0">
                <a:solidFill>
                  <a:schemeClr val="tx1"/>
                </a:solidFill>
                <a:ea typeface="Klein"/>
                <a:cs typeface="Klein"/>
                <a:sym typeface="Klein"/>
              </a:rPr>
              <a:t> od </a:t>
            </a:r>
            <a:r>
              <a:rPr lang="en-US" sz="1200" b="1" dirty="0" err="1">
                <a:solidFill>
                  <a:schemeClr val="tx1"/>
                </a:solidFill>
                <a:ea typeface="Klein"/>
                <a:cs typeface="Klein"/>
                <a:sym typeface="Klein"/>
              </a:rPr>
              <a:t>igara</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na</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sreću</a:t>
            </a:r>
            <a:endParaRPr lang="hr-HR" sz="1200" b="1" dirty="0">
              <a:solidFill>
                <a:schemeClr val="tx1"/>
              </a:solidFill>
              <a:ea typeface="Klein"/>
              <a:cs typeface="Klein"/>
              <a:sym typeface="Klein"/>
            </a:endParaRPr>
          </a:p>
          <a:p>
            <a:endParaRPr lang="en-US" sz="1200" b="1" dirty="0">
              <a:solidFill>
                <a:schemeClr val="tx1"/>
              </a:solidFill>
              <a:ea typeface="Klein"/>
              <a:cs typeface="Klein"/>
              <a:sym typeface="Klein"/>
            </a:endParaRPr>
          </a:p>
          <a:p>
            <a:r>
              <a:rPr lang="en-US" sz="1200" b="1" dirty="0">
                <a:solidFill>
                  <a:schemeClr val="tx1"/>
                </a:solidFill>
                <a:ea typeface="Klein"/>
                <a:cs typeface="Klein"/>
                <a:sym typeface="Klein"/>
              </a:rPr>
              <a:t>50</a:t>
            </a:r>
            <a:r>
              <a:rPr lang="en-US" sz="1200" b="1" dirty="0">
                <a:solidFill>
                  <a:schemeClr val="tx1"/>
                </a:solidFill>
                <a:ea typeface="Klein Bold"/>
                <a:cs typeface="Klein Bold"/>
                <a:sym typeface="Klein Bold"/>
              </a:rPr>
              <a:t>43</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Pomoći</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iz</a:t>
            </a:r>
            <a:r>
              <a:rPr lang="en-US" sz="1200" b="1" dirty="0">
                <a:solidFill>
                  <a:schemeClr val="tx1"/>
                </a:solidFill>
                <a:ea typeface="Klein"/>
                <a:cs typeface="Klein"/>
                <a:sym typeface="Klein"/>
              </a:rPr>
              <a:t> državnog </a:t>
            </a:r>
            <a:r>
              <a:rPr lang="en-US" sz="1200" b="1" dirty="0" err="1">
                <a:solidFill>
                  <a:schemeClr val="tx1"/>
                </a:solidFill>
                <a:ea typeface="Klein"/>
                <a:cs typeface="Klein"/>
                <a:sym typeface="Klein"/>
              </a:rPr>
              <a:t>proračuna</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kroz</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ostale</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prihode</a:t>
            </a:r>
            <a:r>
              <a:rPr lang="en-US" sz="1200" b="1" dirty="0">
                <a:solidFill>
                  <a:schemeClr val="tx1"/>
                </a:solidFill>
                <a:ea typeface="Klein"/>
                <a:cs typeface="Klein"/>
                <a:sym typeface="Klein"/>
              </a:rPr>
              <a:t> od </a:t>
            </a:r>
            <a:r>
              <a:rPr lang="en-US" sz="1200" b="1" dirty="0" err="1">
                <a:solidFill>
                  <a:schemeClr val="tx1"/>
                </a:solidFill>
                <a:ea typeface="Klein"/>
                <a:cs typeface="Klein"/>
                <a:sym typeface="Klein"/>
              </a:rPr>
              <a:t>posebnih</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namjena</a:t>
            </a:r>
            <a:endParaRPr lang="hr-HR" sz="1200" b="1" dirty="0">
              <a:solidFill>
                <a:schemeClr val="tx1"/>
              </a:solidFill>
              <a:ea typeface="Klein"/>
              <a:cs typeface="Klein"/>
              <a:sym typeface="Klein"/>
            </a:endParaRPr>
          </a:p>
          <a:p>
            <a:endParaRPr lang="en-US" sz="1200" b="1" dirty="0">
              <a:solidFill>
                <a:schemeClr val="tx1"/>
              </a:solidFill>
              <a:ea typeface="Klein"/>
              <a:cs typeface="Klein"/>
              <a:sym typeface="Klein"/>
            </a:endParaRPr>
          </a:p>
          <a:p>
            <a:pPr lvl="0">
              <a:spcBef>
                <a:spcPct val="0"/>
              </a:spcBef>
            </a:pPr>
            <a:r>
              <a:rPr lang="en-US" sz="1200" b="1" dirty="0">
                <a:solidFill>
                  <a:schemeClr val="tx1"/>
                </a:solidFill>
                <a:ea typeface="Klein"/>
                <a:cs typeface="Klein"/>
                <a:sym typeface="Klein"/>
              </a:rPr>
              <a:t>50</a:t>
            </a:r>
            <a:r>
              <a:rPr lang="en-US" sz="1200" b="1" dirty="0">
                <a:solidFill>
                  <a:schemeClr val="tx1"/>
                </a:solidFill>
                <a:ea typeface="Klein Bold"/>
                <a:cs typeface="Klein Bold"/>
                <a:sym typeface="Klein Bold"/>
              </a:rPr>
              <a:t>815</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Pomoći</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kroz</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namjenske</a:t>
            </a:r>
            <a:r>
              <a:rPr lang="en-US" sz="1200" b="1" dirty="0">
                <a:solidFill>
                  <a:schemeClr val="tx1"/>
                </a:solidFill>
                <a:ea typeface="Klein"/>
                <a:cs typeface="Klein"/>
                <a:sym typeface="Klein"/>
              </a:rPr>
              <a:t> </a:t>
            </a:r>
            <a:r>
              <a:rPr lang="en-US" sz="1200" b="1" dirty="0" err="1">
                <a:solidFill>
                  <a:schemeClr val="tx1"/>
                </a:solidFill>
                <a:ea typeface="Klein"/>
                <a:cs typeface="Klein"/>
                <a:sym typeface="Klein"/>
              </a:rPr>
              <a:t>primitke</a:t>
            </a:r>
            <a:r>
              <a:rPr lang="en-US" sz="1200" b="1" dirty="0">
                <a:solidFill>
                  <a:schemeClr val="tx1"/>
                </a:solidFill>
                <a:ea typeface="Klein"/>
                <a:cs typeface="Klein"/>
                <a:sym typeface="Klein"/>
              </a:rPr>
              <a:t> od </a:t>
            </a:r>
            <a:r>
              <a:rPr lang="en-US" sz="1200" b="1" dirty="0" err="1">
                <a:solidFill>
                  <a:schemeClr val="tx1"/>
                </a:solidFill>
                <a:ea typeface="Klein"/>
                <a:cs typeface="Klein"/>
                <a:sym typeface="Klein"/>
              </a:rPr>
              <a:t>zaduživanja</a:t>
            </a:r>
            <a:r>
              <a:rPr lang="en-US" sz="1200" b="1" dirty="0">
                <a:solidFill>
                  <a:schemeClr val="tx1"/>
                </a:solidFill>
                <a:ea typeface="Klein"/>
                <a:cs typeface="Klein"/>
                <a:sym typeface="Klein"/>
              </a:rPr>
              <a:t> - NPOO</a:t>
            </a:r>
          </a:p>
        </p:txBody>
      </p:sp>
      <p:cxnSp>
        <p:nvCxnSpPr>
          <p:cNvPr id="24" name="Ravni poveznik sa strelicom 23"/>
          <p:cNvCxnSpPr>
            <a:cxnSpLocks/>
          </p:cNvCxnSpPr>
          <p:nvPr/>
        </p:nvCxnSpPr>
        <p:spPr>
          <a:xfrm>
            <a:off x="3507971" y="2894313"/>
            <a:ext cx="2366618" cy="2439609"/>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C8F6058-F512-C1F1-942D-4CDE9105C231}"/>
              </a:ext>
            </a:extLst>
          </p:cNvPr>
          <p:cNvSpPr txBox="1"/>
          <p:nvPr/>
        </p:nvSpPr>
        <p:spPr>
          <a:xfrm>
            <a:off x="6423247" y="5377013"/>
            <a:ext cx="5396260" cy="738664"/>
          </a:xfrm>
          <a:prstGeom prst="rect">
            <a:avLst/>
          </a:prstGeom>
          <a:solidFill>
            <a:schemeClr val="accent5">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r>
              <a:rPr lang="en-US" sz="1200" b="1" dirty="0">
                <a:solidFill>
                  <a:schemeClr val="tx1"/>
                </a:solidFill>
                <a:ea typeface="Open Sans Bold"/>
                <a:cs typeface="Open Sans Bold"/>
                <a:sym typeface="Open Sans Bold"/>
              </a:rPr>
              <a:t>00 </a:t>
            </a:r>
            <a:r>
              <a:rPr lang="en-US" sz="1200" b="1" dirty="0" err="1">
                <a:solidFill>
                  <a:schemeClr val="tx1"/>
                </a:solidFill>
                <a:ea typeface="Open Sans Bold"/>
                <a:cs typeface="Open Sans Bold"/>
                <a:sym typeface="Open Sans Bold"/>
              </a:rPr>
              <a:t>raspoloživi</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predujam</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ili</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unaprijed</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naplaćen</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prihod</a:t>
            </a:r>
            <a:endParaRPr lang="hr-HR" sz="1200" b="1" dirty="0">
              <a:solidFill>
                <a:schemeClr val="tx1"/>
              </a:solidFill>
              <a:ea typeface="Open Sans Bold"/>
              <a:cs typeface="Open Sans Bold"/>
              <a:sym typeface="Open Sans Bold"/>
            </a:endParaRPr>
          </a:p>
          <a:p>
            <a:endParaRPr lang="en-US" sz="1200" b="1" dirty="0">
              <a:solidFill>
                <a:schemeClr val="tx1"/>
              </a:solidFill>
              <a:ea typeface="Open Sans Bold"/>
              <a:cs typeface="Open Sans Bold"/>
              <a:sym typeface="Open Sans Bold"/>
            </a:endParaRPr>
          </a:p>
          <a:p>
            <a:r>
              <a:rPr lang="en-US" sz="1200" b="1" dirty="0">
                <a:solidFill>
                  <a:schemeClr val="tx1"/>
                </a:solidFill>
                <a:ea typeface="Open Sans Bold"/>
                <a:cs typeface="Open Sans Bold"/>
                <a:sym typeface="Open Sans Bold"/>
              </a:rPr>
              <a:t>11 </a:t>
            </a:r>
            <a:r>
              <a:rPr lang="en-US" sz="1200" b="1" dirty="0" err="1">
                <a:solidFill>
                  <a:schemeClr val="tx1"/>
                </a:solidFill>
                <a:ea typeface="Open Sans Bold"/>
                <a:cs typeface="Open Sans Bold"/>
                <a:sym typeface="Open Sans Bold"/>
              </a:rPr>
              <a:t>predfinanciranje</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iz</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općih</a:t>
            </a:r>
            <a:r>
              <a:rPr lang="en-US" sz="1200" b="1" dirty="0">
                <a:solidFill>
                  <a:schemeClr val="tx1"/>
                </a:solidFill>
                <a:ea typeface="Open Sans Bold"/>
                <a:cs typeface="Open Sans Bold"/>
                <a:sym typeface="Open Sans Bold"/>
              </a:rPr>
              <a:t> </a:t>
            </a:r>
            <a:r>
              <a:rPr lang="en-US" sz="1200" b="1" dirty="0" err="1">
                <a:solidFill>
                  <a:schemeClr val="tx1"/>
                </a:solidFill>
                <a:ea typeface="Open Sans Bold"/>
                <a:cs typeface="Open Sans Bold"/>
                <a:sym typeface="Open Sans Bold"/>
              </a:rPr>
              <a:t>prihoda</a:t>
            </a:r>
            <a:r>
              <a:rPr lang="en-US" sz="1200" b="1" dirty="0">
                <a:solidFill>
                  <a:schemeClr val="tx1"/>
                </a:solidFill>
                <a:ea typeface="Open Sans Bold"/>
                <a:cs typeface="Open Sans Bold"/>
                <a:sym typeface="Open Sans Bold"/>
              </a:rPr>
              <a:t> i </a:t>
            </a:r>
            <a:r>
              <a:rPr lang="en-US" sz="1200" b="1" dirty="0" err="1">
                <a:solidFill>
                  <a:schemeClr val="tx1"/>
                </a:solidFill>
                <a:ea typeface="Open Sans Bold"/>
                <a:cs typeface="Open Sans Bold"/>
                <a:sym typeface="Open Sans Bold"/>
              </a:rPr>
              <a:t>primitaka</a:t>
            </a:r>
            <a:endParaRPr lang="hr-HR" sz="1200" b="1" dirty="0">
              <a:solidFill>
                <a:schemeClr val="tx1"/>
              </a:solidFill>
              <a:ea typeface="Open Sans Bold"/>
              <a:cs typeface="Open Sans Bold"/>
              <a:sym typeface="Open Sans Bold"/>
            </a:endParaRPr>
          </a:p>
          <a:p>
            <a:endParaRPr lang="en-US" sz="1200" b="1" dirty="0">
              <a:solidFill>
                <a:schemeClr val="tx1"/>
              </a:solidFill>
              <a:effectLst>
                <a:outerShdw blurRad="38100" dist="38100" dir="2700000" algn="tl">
                  <a:srgbClr val="000000">
                    <a:alpha val="43137"/>
                  </a:srgbClr>
                </a:outerShdw>
              </a:effectLst>
              <a:ea typeface="Open Sans Bold"/>
              <a:cs typeface="Open Sans Bold"/>
              <a:sym typeface="Open Sans Bold"/>
            </a:endParaRPr>
          </a:p>
        </p:txBody>
      </p:sp>
    </p:spTree>
    <p:extLst>
      <p:ext uri="{BB962C8B-B14F-4D97-AF65-F5344CB8AC3E}">
        <p14:creationId xmlns:p14="http://schemas.microsoft.com/office/powerpoint/2010/main" val="300369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74C013-DDC9-C4E7-74E7-F523F45AF4F9}"/>
              </a:ext>
            </a:extLst>
          </p:cNvPr>
          <p:cNvSpPr txBox="1">
            <a:spLocks noChangeArrowheads="1"/>
          </p:cNvSpPr>
          <p:nvPr/>
        </p:nvSpPr>
        <p:spPr>
          <a:xfrm>
            <a:off x="0" y="-27384"/>
            <a:ext cx="12192000" cy="926286"/>
          </a:xfrm>
          <a:prstGeom prst="rect">
            <a:avLst/>
          </a:prstGeom>
          <a:solidFill>
            <a:srgbClr val="002060"/>
          </a:solidFill>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marL="266700"/>
            <a:r>
              <a:rPr lang="pl-PL" altLang="sr-Latn-RS" sz="2400" b="1" dirty="0">
                <a:solidFill>
                  <a:schemeClr val="bg1"/>
                </a:solidFill>
                <a:latin typeface="Calibri" panose="020F0502020204030204" pitchFamily="34" charset="0"/>
                <a:ea typeface="Calibri" panose="020F0502020204030204" pitchFamily="34" charset="0"/>
                <a:cs typeface="Calibri" panose="020F0502020204030204" pitchFamily="34" charset="0"/>
              </a:rPr>
              <a:t>Ključne izmjene Pravilnika o proračunskim klasifikacijama</a:t>
            </a:r>
          </a:p>
        </p:txBody>
      </p:sp>
      <p:sp>
        <p:nvSpPr>
          <p:cNvPr id="7" name="Rezervirano mjesto sadržaja 6">
            <a:extLst>
              <a:ext uri="{FF2B5EF4-FFF2-40B4-BE49-F238E27FC236}">
                <a16:creationId xmlns:a16="http://schemas.microsoft.com/office/drawing/2014/main" id="{195521F0-BABB-9F64-898A-C3D91BA603BC}"/>
              </a:ext>
            </a:extLst>
          </p:cNvPr>
          <p:cNvSpPr>
            <a:spLocks noGrp="1"/>
          </p:cNvSpPr>
          <p:nvPr>
            <p:ph idx="1"/>
          </p:nvPr>
        </p:nvSpPr>
        <p:spPr>
          <a:xfrm>
            <a:off x="165338" y="997489"/>
            <a:ext cx="11808125" cy="5800126"/>
          </a:xfrm>
        </p:spPr>
        <p:txBody>
          <a:bodyPr>
            <a:normAutofit/>
          </a:bodyPr>
          <a:lstStyle/>
          <a:p>
            <a:pPr marL="0" indent="0">
              <a:buNone/>
            </a:pPr>
            <a:r>
              <a:rPr lang="hr-HR" sz="2400" dirty="0">
                <a:highlight>
                  <a:srgbClr val="C0C0C0"/>
                </a:highlight>
              </a:rPr>
              <a:t>Izvor financiranja </a:t>
            </a:r>
            <a:r>
              <a:rPr lang="hr-HR" sz="2400" b="1" dirty="0">
                <a:highlight>
                  <a:srgbClr val="C0C0C0"/>
                </a:highlight>
              </a:rPr>
              <a:t>50 Pomoći iz državnog proračuna</a:t>
            </a:r>
          </a:p>
          <a:p>
            <a:pPr lvl="1" algn="just"/>
            <a:r>
              <a:rPr lang="hr-HR" sz="2000" dirty="0"/>
              <a:t>izvanproračunski korisnici ovaj izvor koriste za planiranje prihoda koje očekuju od proračunskih korisnika državnog proračuna, a ne odnose se na EU tijekove</a:t>
            </a:r>
          </a:p>
          <a:p>
            <a:pPr lvl="2" algn="just"/>
            <a:r>
              <a:rPr lang="hr-HR" sz="1800" i="1" dirty="0"/>
              <a:t>Primjerice: Hrvatske ceste i Hrvatske autoceste će u okviru ovog izvora financiranja planirati sredstva koja im doznačava Ministarstvo mora, prometa i infrastrukture na ime naknade u cijeni goriva. </a:t>
            </a:r>
          </a:p>
          <a:p>
            <a:pPr marL="914400" lvl="2" indent="0" algn="just">
              <a:buNone/>
            </a:pPr>
            <a:endParaRPr lang="hr-HR" sz="1800" dirty="0"/>
          </a:p>
          <a:p>
            <a:pPr lvl="1" algn="just"/>
            <a:r>
              <a:rPr lang="hr-HR" sz="2000" dirty="0"/>
              <a:t>proračunski korisnici državnog proračuna ovaj izvor financiranja koriste isključivo kod planiranja prihoda koje će ostvariti temeljem prijenosa sredstava od drugih proračunskih korisnika državnog proračuna, a koji se ne odnose na EU sredstva </a:t>
            </a:r>
            <a:r>
              <a:rPr lang="hr-HR" sz="2000" dirty="0">
                <a:solidFill>
                  <a:schemeClr val="accent1">
                    <a:lumMod val="75000"/>
                  </a:schemeClr>
                </a:solidFill>
              </a:rPr>
              <a:t>(369/639) </a:t>
            </a:r>
            <a:r>
              <a:rPr lang="hr-HR" sz="2000" dirty="0"/>
              <a:t>te za planiranje rashoda koje iz istih financiraju. </a:t>
            </a:r>
          </a:p>
          <a:p>
            <a:pPr lvl="2" algn="just">
              <a:lnSpc>
                <a:spcPct val="100000"/>
              </a:lnSpc>
            </a:pPr>
            <a:r>
              <a:rPr lang="hr-HR" sz="1800" i="1" dirty="0"/>
              <a:t>Primjerice: Ministarstvo kulture i medija doznačava sredstva Hrvatskoj akademiji znanosti i umjetnosti (HAZU)</a:t>
            </a:r>
          </a:p>
          <a:p>
            <a:pPr lvl="3" algn="just">
              <a:lnSpc>
                <a:spcPct val="100000"/>
              </a:lnSpc>
            </a:pPr>
            <a:r>
              <a:rPr lang="hr-HR" b="1" i="1" dirty="0"/>
              <a:t>Ministarstvo kulture i medija </a:t>
            </a:r>
            <a:r>
              <a:rPr lang="hr-HR" i="1" dirty="0"/>
              <a:t>doznačava sredstva u okviru </a:t>
            </a:r>
            <a:r>
              <a:rPr lang="hr-HR" i="1" dirty="0">
                <a:solidFill>
                  <a:schemeClr val="accent1">
                    <a:lumMod val="75000"/>
                  </a:schemeClr>
                </a:solidFill>
              </a:rPr>
              <a:t>podskupine 369, izvor financiranja 11 Opći prihodi i primici. </a:t>
            </a:r>
          </a:p>
          <a:p>
            <a:pPr lvl="3" algn="just">
              <a:lnSpc>
                <a:spcPct val="100000"/>
              </a:lnSpc>
            </a:pPr>
            <a:r>
              <a:rPr lang="hr-HR" b="1" i="1" dirty="0"/>
              <a:t>HAZU</a:t>
            </a:r>
            <a:r>
              <a:rPr lang="hr-HR" i="1" dirty="0"/>
              <a:t> će ovaj prihod planirati na </a:t>
            </a:r>
            <a:r>
              <a:rPr lang="hr-HR" i="1" dirty="0">
                <a:solidFill>
                  <a:schemeClr val="accent1">
                    <a:lumMod val="75000"/>
                  </a:schemeClr>
                </a:solidFill>
              </a:rPr>
              <a:t>izvoru financiranja 5011 Pomoći iz državnog proračuna kroz opće prihode i primitke, podskupini 639. </a:t>
            </a:r>
            <a:r>
              <a:rPr lang="hr-HR" i="1" dirty="0"/>
              <a:t>Rashode koje planira financirati iz ovog prihoda planirat će </a:t>
            </a:r>
            <a:r>
              <a:rPr lang="hr-HR" i="1" dirty="0">
                <a:solidFill>
                  <a:schemeClr val="accent1">
                    <a:lumMod val="75000"/>
                  </a:schemeClr>
                </a:solidFill>
              </a:rPr>
              <a:t>prema prirodnoj vrsti troška, isto na izvoru financiranja 5011 Pomoći iz državnog proračuna kroz opće prihode i primitke.</a:t>
            </a:r>
          </a:p>
        </p:txBody>
      </p:sp>
    </p:spTree>
    <p:extLst>
      <p:ext uri="{BB962C8B-B14F-4D97-AF65-F5344CB8AC3E}">
        <p14:creationId xmlns:p14="http://schemas.microsoft.com/office/powerpoint/2010/main" val="289428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8</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183597"/>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1"/>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a:solidFill>
                  <a:schemeClr val="bg1"/>
                </a:solidFill>
              </a:rPr>
              <a:t>Prikaz u proračunu/financijskom planu – isječak iz Priloga 2.b</a:t>
            </a: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2" name="Slika 1">
            <a:extLst>
              <a:ext uri="{FF2B5EF4-FFF2-40B4-BE49-F238E27FC236}">
                <a16:creationId xmlns:a16="http://schemas.microsoft.com/office/drawing/2014/main" id="{B45304C0-4A88-A3D2-B437-4CFAFA659273}"/>
              </a:ext>
            </a:extLst>
          </p:cNvPr>
          <p:cNvPicPr>
            <a:picLocks noChangeAspect="1"/>
          </p:cNvPicPr>
          <p:nvPr/>
        </p:nvPicPr>
        <p:blipFill>
          <a:blip r:embed="rId3"/>
          <a:stretch>
            <a:fillRect/>
          </a:stretch>
        </p:blipFill>
        <p:spPr>
          <a:xfrm>
            <a:off x="577969" y="796378"/>
            <a:ext cx="6138682" cy="6027691"/>
          </a:xfrm>
          <a:prstGeom prst="rect">
            <a:avLst/>
          </a:prstGeom>
        </p:spPr>
      </p:pic>
      <p:sp>
        <p:nvSpPr>
          <p:cNvPr id="3" name="Pravokutnik 2"/>
          <p:cNvSpPr/>
          <p:nvPr/>
        </p:nvSpPr>
        <p:spPr>
          <a:xfrm>
            <a:off x="7177177" y="856100"/>
            <a:ext cx="4778164" cy="3170099"/>
          </a:xfrm>
          <a:prstGeom prst="rect">
            <a:avLst/>
          </a:prstGeom>
        </p:spPr>
        <p:txBody>
          <a:bodyPr wrap="square">
            <a:spAutoFit/>
          </a:bodyPr>
          <a:lstStyle/>
          <a:p>
            <a:pPr marL="342900" indent="-342900" algn="just">
              <a:buClr>
                <a:schemeClr val="accent1"/>
              </a:buClr>
              <a:buFont typeface="Wingdings" panose="05000000000000000000" pitchFamily="2" charset="2"/>
              <a:buChar char="ü"/>
            </a:pPr>
            <a:r>
              <a:rPr lang="hr-HR" sz="2000" dirty="0">
                <a:ea typeface="+mj-ea"/>
                <a:cs typeface="+mj-cs"/>
              </a:rPr>
              <a:t>izmjenama i dopunama Pravilnika propisano je što se smatra najnižom razinom oznake izvora financiranja, u smislu pravilnika kojim je uređeno planiranje u sustavu proračuna </a:t>
            </a:r>
            <a:r>
              <a:rPr lang="hr-HR" sz="2000" b="1" dirty="0">
                <a:solidFill>
                  <a:srgbClr val="0070C0"/>
                </a:solidFill>
                <a:effectLst>
                  <a:outerShdw blurRad="38100" dist="38100" dir="2700000" algn="tl">
                    <a:srgbClr val="000000">
                      <a:alpha val="43137"/>
                    </a:srgbClr>
                  </a:outerShdw>
                </a:effectLst>
                <a:ea typeface="+mj-ea"/>
                <a:cs typeface="+mj-cs"/>
              </a:rPr>
              <a:t>odnosno na kojoj se razini izvora financiranja prikazuje prijedlog proračuna odnosno financijskog plana upućenog VRH/predstavničkom tijelu odnosno upravljačkom tijelu</a:t>
            </a:r>
          </a:p>
        </p:txBody>
      </p:sp>
    </p:spTree>
    <p:extLst>
      <p:ext uri="{BB962C8B-B14F-4D97-AF65-F5344CB8AC3E}">
        <p14:creationId xmlns:p14="http://schemas.microsoft.com/office/powerpoint/2010/main" val="60465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228">
            <a:extLst>
              <a:ext uri="{FF2B5EF4-FFF2-40B4-BE49-F238E27FC236}">
                <a16:creationId xmlns:a16="http://schemas.microsoft.com/office/drawing/2014/main" id="{558443B5-BE7A-550D-D0EC-0898C83C3485}"/>
              </a:ext>
            </a:extLst>
          </p:cNvPr>
          <p:cNvSpPr txBox="1">
            <a:spLocks/>
          </p:cNvSpPr>
          <p:nvPr/>
        </p:nvSpPr>
        <p:spPr>
          <a:xfrm>
            <a:off x="11755836" y="6542745"/>
            <a:ext cx="199505" cy="138499"/>
          </a:xfrm>
          <a:prstGeom prst="rect">
            <a:avLst/>
          </a:prstGeom>
          <a:noFill/>
        </p:spPr>
        <p:txBody>
          <a:bodyPr wrap="square" lIns="0" tIns="0" rIns="0" bIns="0" rtlCol="0">
            <a:spAutoFit/>
          </a:bodyPr>
          <a:lstStyle>
            <a:defPPr>
              <a:defRPr lang="sr-Latn-RS"/>
            </a:defPPr>
            <a:lvl1pPr marL="0" algn="l" defTabSz="914400" rtl="0" eaLnBrk="1" latinLnBrk="0" hangingPunct="1">
              <a:defRPr lang="en-US" sz="800" b="0" i="0" kern="1200" smtClean="0">
                <a:solidFill>
                  <a:schemeClr val="tx2"/>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fld id="{46C7C3DC-F2BD-3444-971E-438EC79B522A}" type="slidenum">
              <a:rPr kumimoji="0" lang="en-GB" sz="1000" b="1" i="0" u="none" strike="noStrike" kern="1200" cap="none" spc="0" normalizeH="0" baseline="0" noProof="0" smtClean="0">
                <a:ln>
                  <a:noFill/>
                </a:ln>
                <a:solidFill>
                  <a:srgbClr val="002060"/>
                </a:solidFill>
                <a:effectLst/>
                <a:uLnTx/>
                <a:uFillTx/>
                <a:latin typeface="+mn-lt"/>
                <a:ea typeface="+mn-ea"/>
                <a:cs typeface="Arial" panose="020B0604020202020204" pitchFamily="34" charset="0"/>
              </a:rPr>
              <a:pPr marL="0" marR="0" lvl="0" indent="0" algn="l" defTabSz="914400" rtl="0" eaLnBrk="1" fontAlgn="auto" latinLnBrk="0" hangingPunct="1">
                <a:lnSpc>
                  <a:spcPct val="90000"/>
                </a:lnSpc>
                <a:spcBef>
                  <a:spcPts val="0"/>
                </a:spcBef>
                <a:spcAft>
                  <a:spcPts val="0"/>
                </a:spcAft>
                <a:buClrTx/>
                <a:buSzTx/>
                <a:buFontTx/>
                <a:buNone/>
                <a:tabLst/>
                <a:defRPr/>
              </a:pPr>
              <a:t>9</a:t>
            </a:fld>
            <a:endParaRPr kumimoji="0" lang="en-GB" sz="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p:txBody>
      </p:sp>
      <p:sp>
        <p:nvSpPr>
          <p:cNvPr id="25" name="Pravokutnik 3">
            <a:extLst>
              <a:ext uri="{FF2B5EF4-FFF2-40B4-BE49-F238E27FC236}">
                <a16:creationId xmlns:a16="http://schemas.microsoft.com/office/drawing/2014/main" id="{E5787B08-D9E7-75ED-795F-01A2B08DF515}"/>
              </a:ext>
            </a:extLst>
          </p:cNvPr>
          <p:cNvSpPr/>
          <p:nvPr/>
        </p:nvSpPr>
        <p:spPr>
          <a:xfrm>
            <a:off x="5861088" y="5416510"/>
            <a:ext cx="5893587" cy="923330"/>
          </a:xfrm>
          <a:prstGeom prst="rect">
            <a:avLst/>
          </a:prstGeom>
        </p:spPr>
        <p:txBody>
          <a:bodyPr wrap="square">
            <a:spAutoFit/>
          </a:bodyPr>
          <a:lstStyle/>
          <a:p>
            <a:endParaRPr lang="en-GB" b="1" dirty="0">
              <a:solidFill>
                <a:schemeClr val="accent5"/>
              </a:solidFill>
              <a:cs typeface="Arial" panose="020B0604020202020204" pitchFamily="34" charset="0"/>
            </a:endParaRPr>
          </a:p>
        </p:txBody>
      </p:sp>
      <p:sp>
        <p:nvSpPr>
          <p:cNvPr id="16" name="Pravokutnik 7">
            <a:extLst>
              <a:ext uri="{FF2B5EF4-FFF2-40B4-BE49-F238E27FC236}">
                <a16:creationId xmlns:a16="http://schemas.microsoft.com/office/drawing/2014/main" id="{D1571430-5F31-3DD3-EFC4-4322683A9882}"/>
              </a:ext>
            </a:extLst>
          </p:cNvPr>
          <p:cNvSpPr/>
          <p:nvPr/>
        </p:nvSpPr>
        <p:spPr>
          <a:xfrm>
            <a:off x="0" y="0"/>
            <a:ext cx="12192000" cy="711639"/>
          </a:xfrm>
          <a:prstGeom prst="rect">
            <a:avLst/>
          </a:prstGeom>
          <a:solidFill>
            <a:schemeClr val="accent5">
              <a:lumMod val="50000"/>
            </a:schemeClr>
          </a:solidFill>
          <a:ln w="25400" cap="flat" cmpd="sng" algn="ctr">
            <a:noFill/>
            <a:prstDash val="solid"/>
          </a:ln>
          <a:effectLst/>
        </p:spPr>
        <p:txBody>
          <a:bodyPr lIns="360000" rtlCol="0" anchor="ctr"/>
          <a:lstStyle/>
          <a:p>
            <a:r>
              <a:rPr lang="hr-HR" sz="2800" b="1" dirty="0">
                <a:solidFill>
                  <a:schemeClr val="bg1"/>
                </a:solidFill>
              </a:rPr>
              <a:t>Planiranje EU projekata u proračunu/financijskom planu 2026. – 2028.</a:t>
            </a:r>
          </a:p>
        </p:txBody>
      </p:sp>
      <p:sp>
        <p:nvSpPr>
          <p:cNvPr id="4" name="AutoShape 2" descr="Books with solid fill"/>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4" descr="Books with solid fill"/>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Pravokutnik 1"/>
          <p:cNvSpPr/>
          <p:nvPr/>
        </p:nvSpPr>
        <p:spPr>
          <a:xfrm>
            <a:off x="300892" y="719576"/>
            <a:ext cx="11590216" cy="1655518"/>
          </a:xfrm>
          <a:prstGeom prst="rect">
            <a:avLst/>
          </a:prstGeom>
        </p:spPr>
        <p:txBody>
          <a:bodyPr wrap="square">
            <a:spAutoFit/>
          </a:bodyPr>
          <a:lstStyle/>
          <a:p>
            <a:pPr algn="just">
              <a:spcAft>
                <a:spcPts val="0"/>
              </a:spcAft>
            </a:pPr>
            <a:r>
              <a:rPr lang="hr-HR" sz="2400" dirty="0">
                <a:ea typeface="Times New Roman" panose="02020603050405020304" pitchFamily="18" charset="0"/>
                <a:cs typeface="Times New Roman" panose="02020603050405020304" pitchFamily="18" charset="0"/>
              </a:rPr>
              <a:t>Korisnici projekata financiranih iz EU sredstava mogu biti različiti subjekti unutar i izvan općeg proračuna:</a:t>
            </a:r>
          </a:p>
          <a:p>
            <a:pPr algn="just">
              <a:lnSpc>
                <a:spcPct val="115000"/>
              </a:lnSpc>
              <a:spcAft>
                <a:spcPts val="0"/>
              </a:spcAft>
            </a:pPr>
            <a:endParaRPr lang="hr-HR" sz="2400" dirty="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hr-HR" sz="2400" dirty="0">
              <a:solidFill>
                <a:srgbClr val="002060"/>
              </a:solidFill>
              <a:ea typeface="+mj-ea"/>
              <a:cs typeface="+mj-cs"/>
            </a:endParaRPr>
          </a:p>
        </p:txBody>
      </p:sp>
      <p:sp>
        <p:nvSpPr>
          <p:cNvPr id="3" name="Pravokutnik: zaobljeni dijagonalni kutovi 2">
            <a:extLst>
              <a:ext uri="{FF2B5EF4-FFF2-40B4-BE49-F238E27FC236}">
                <a16:creationId xmlns:a16="http://schemas.microsoft.com/office/drawing/2014/main" id="{EA07C3F0-5C16-E4BF-13FF-36D2D8E45A55}"/>
              </a:ext>
            </a:extLst>
          </p:cNvPr>
          <p:cNvSpPr/>
          <p:nvPr/>
        </p:nvSpPr>
        <p:spPr>
          <a:xfrm>
            <a:off x="398223" y="1812956"/>
            <a:ext cx="11395554" cy="750499"/>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hr-HR" sz="2000" dirty="0">
                <a:solidFill>
                  <a:schemeClr val="tx1"/>
                </a:solidFill>
              </a:rPr>
              <a:t>proračunski korisnici državnog proračuna (ministarstva, agencije, ustanove u zdravstvu, fakulteti…)</a:t>
            </a:r>
          </a:p>
        </p:txBody>
      </p:sp>
      <p:sp>
        <p:nvSpPr>
          <p:cNvPr id="7" name="Pravokutnik: zaobljeni dijagonalni kutovi 6">
            <a:extLst>
              <a:ext uri="{FF2B5EF4-FFF2-40B4-BE49-F238E27FC236}">
                <a16:creationId xmlns:a16="http://schemas.microsoft.com/office/drawing/2014/main" id="{B7BD3744-40DB-B855-F3A8-2288DC5E9E9B}"/>
              </a:ext>
            </a:extLst>
          </p:cNvPr>
          <p:cNvSpPr/>
          <p:nvPr/>
        </p:nvSpPr>
        <p:spPr>
          <a:xfrm>
            <a:off x="359121" y="2814195"/>
            <a:ext cx="11395554" cy="750499"/>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spcAft>
                <a:spcPts val="0"/>
              </a:spcAft>
              <a:buFont typeface="Arial" panose="020B0604020202020204" pitchFamily="34" charset="0"/>
              <a:buChar char="•"/>
            </a:pPr>
            <a:r>
              <a:rPr lang="hr-HR" sz="2000" dirty="0">
                <a:solidFill>
                  <a:schemeClr val="tx1"/>
                </a:solidFill>
                <a:ea typeface="Calibri" panose="020F0502020204030204" pitchFamily="34" charset="0"/>
                <a:cs typeface="Times New Roman" panose="02020603050405020304" pitchFamily="18" charset="0"/>
              </a:rPr>
              <a:t>izvanproračunski korisnici državnog proračuna  </a:t>
            </a:r>
          </a:p>
        </p:txBody>
      </p:sp>
      <p:sp>
        <p:nvSpPr>
          <p:cNvPr id="8" name="Pravokutnik: zaobljeni dijagonalni kutovi 7">
            <a:extLst>
              <a:ext uri="{FF2B5EF4-FFF2-40B4-BE49-F238E27FC236}">
                <a16:creationId xmlns:a16="http://schemas.microsoft.com/office/drawing/2014/main" id="{2FAF1A9C-216E-F534-D181-03AB71CC8871}"/>
              </a:ext>
            </a:extLst>
          </p:cNvPr>
          <p:cNvSpPr/>
          <p:nvPr/>
        </p:nvSpPr>
        <p:spPr>
          <a:xfrm>
            <a:off x="300892" y="3873623"/>
            <a:ext cx="11395554" cy="920465"/>
          </a:xfrm>
          <a:prstGeom prst="round2DiagRect">
            <a:avLst/>
          </a:prstGeom>
          <a:solidFill>
            <a:schemeClr val="accent3">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285750" indent="-285750" algn="just">
              <a:lnSpc>
                <a:spcPct val="115000"/>
              </a:lnSpc>
              <a:spcAft>
                <a:spcPts val="0"/>
              </a:spcAft>
              <a:buFont typeface="Arial" panose="020B0604020202020204" pitchFamily="34" charset="0"/>
              <a:buChar char="•"/>
            </a:pPr>
            <a:r>
              <a:rPr lang="hr-HR" sz="2000" dirty="0">
                <a:solidFill>
                  <a:schemeClr val="tx1"/>
                </a:solidFill>
                <a:ea typeface="Calibri" panose="020F0502020204030204" pitchFamily="34" charset="0"/>
                <a:cs typeface="Times New Roman" panose="02020603050405020304" pitchFamily="18" charset="0"/>
              </a:rPr>
              <a:t>jedinice lokalne i područne (regionalne) samouprave i njihovi proračunski i izvanproračunski korisnici </a:t>
            </a:r>
          </a:p>
          <a:p>
            <a:pPr marL="742950" lvl="1" indent="-285750" algn="just">
              <a:lnSpc>
                <a:spcPct val="115000"/>
              </a:lnSpc>
              <a:buFont typeface="Wingdings" panose="05000000000000000000" pitchFamily="2" charset="2"/>
              <a:buChar char="ü"/>
            </a:pPr>
            <a:r>
              <a:rPr lang="hr-HR" sz="2000" dirty="0">
                <a:solidFill>
                  <a:schemeClr val="tx1"/>
                </a:solidFill>
                <a:ea typeface="Calibri" panose="020F0502020204030204" pitchFamily="34" charset="0"/>
                <a:cs typeface="Times New Roman" panose="02020603050405020304" pitchFamily="18" charset="0"/>
              </a:rPr>
              <a:t> mogu se javiti u ulozi korisnika projekta odnosno nositelja ili partnera</a:t>
            </a:r>
          </a:p>
        </p:txBody>
      </p:sp>
      <p:pic>
        <p:nvPicPr>
          <p:cNvPr id="10" name="Grafika 9" descr="Users with solid fill">
            <a:extLst>
              <a:ext uri="{FF2B5EF4-FFF2-40B4-BE49-F238E27FC236}">
                <a16:creationId xmlns:a16="http://schemas.microsoft.com/office/drawing/2014/main" id="{34601F58-AC5E-DE49-D500-9EC33DC0162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981408" y="1792172"/>
            <a:ext cx="750499" cy="750499"/>
          </a:xfrm>
          <a:prstGeom prst="rect">
            <a:avLst/>
          </a:prstGeom>
          <a:effectLst>
            <a:outerShdw blurRad="50800" dist="38100" dir="2700000" algn="tl" rotWithShape="0">
              <a:prstClr val="black">
                <a:alpha val="40000"/>
              </a:prstClr>
            </a:outerShdw>
          </a:effectLst>
        </p:spPr>
      </p:pic>
      <p:pic>
        <p:nvPicPr>
          <p:cNvPr id="11" name="Grafika 10" descr="Users with solid fill">
            <a:extLst>
              <a:ext uri="{FF2B5EF4-FFF2-40B4-BE49-F238E27FC236}">
                <a16:creationId xmlns:a16="http://schemas.microsoft.com/office/drawing/2014/main" id="{F3EEA07D-9465-37B9-DADC-3890E92D084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004176" y="2810627"/>
            <a:ext cx="750499" cy="750499"/>
          </a:xfrm>
          <a:prstGeom prst="rect">
            <a:avLst/>
          </a:prstGeom>
          <a:effectLst>
            <a:outerShdw blurRad="50800" dist="38100" dir="2700000" algn="tl" rotWithShape="0">
              <a:prstClr val="black">
                <a:alpha val="40000"/>
              </a:prstClr>
            </a:outerShdw>
          </a:effectLst>
        </p:spPr>
      </p:pic>
      <p:pic>
        <p:nvPicPr>
          <p:cNvPr id="15" name="Grafika 14" descr="City with solid fill">
            <a:extLst>
              <a:ext uri="{FF2B5EF4-FFF2-40B4-BE49-F238E27FC236}">
                <a16:creationId xmlns:a16="http://schemas.microsoft.com/office/drawing/2014/main" id="{F849D436-68BF-7834-5630-FEBF13224FB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932200" y="3947357"/>
            <a:ext cx="799707" cy="7997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083443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5757</TotalTime>
  <Words>3231</Words>
  <Application>Microsoft Office PowerPoint</Application>
  <PresentationFormat>Široki zaslon</PresentationFormat>
  <Paragraphs>369</Paragraphs>
  <Slides>26</Slides>
  <Notes>21</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26</vt:i4>
      </vt:variant>
    </vt:vector>
  </HeadingPairs>
  <TitlesOfParts>
    <vt:vector size="35" baseType="lpstr">
      <vt:lpstr>Arial</vt:lpstr>
      <vt:lpstr>Calibri</vt:lpstr>
      <vt:lpstr>Calibri Light</vt:lpstr>
      <vt:lpstr>Klein</vt:lpstr>
      <vt:lpstr>Klein Bold</vt:lpstr>
      <vt:lpstr>Open Sans Bold</vt:lpstr>
      <vt:lpstr>Times New Roman</vt:lpstr>
      <vt:lpstr>Wingdings</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Magdalena Rakić</dc:creator>
  <cp:lastModifiedBy>Katarina Brozić Puček</cp:lastModifiedBy>
  <cp:revision>221</cp:revision>
  <cp:lastPrinted>2025-09-12T06:45:27Z</cp:lastPrinted>
  <dcterms:created xsi:type="dcterms:W3CDTF">2025-06-04T11:15:27Z</dcterms:created>
  <dcterms:modified xsi:type="dcterms:W3CDTF">2025-10-10T11:40:05Z</dcterms:modified>
</cp:coreProperties>
</file>